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41" r:id="rId1"/>
  </p:sldMasterIdLst>
  <p:sldIdLst>
    <p:sldId id="256" r:id="rId2"/>
    <p:sldId id="533" r:id="rId3"/>
    <p:sldId id="536" r:id="rId4"/>
    <p:sldId id="553" r:id="rId5"/>
    <p:sldId id="567" r:id="rId6"/>
    <p:sldId id="568" r:id="rId7"/>
    <p:sldId id="569" r:id="rId8"/>
    <p:sldId id="570" r:id="rId9"/>
    <p:sldId id="571" r:id="rId10"/>
    <p:sldId id="572" r:id="rId11"/>
    <p:sldId id="573" r:id="rId12"/>
    <p:sldId id="544" r:id="rId13"/>
    <p:sldId id="574" r:id="rId14"/>
    <p:sldId id="546" r:id="rId15"/>
    <p:sldId id="547" r:id="rId16"/>
    <p:sldId id="548" r:id="rId17"/>
    <p:sldId id="549" r:id="rId18"/>
    <p:sldId id="550" r:id="rId19"/>
    <p:sldId id="551" r:id="rId20"/>
    <p:sldId id="532" r:id="rId21"/>
    <p:sldId id="508" r:id="rId22"/>
    <p:sldId id="509" r:id="rId23"/>
    <p:sldId id="510" r:id="rId24"/>
    <p:sldId id="511" r:id="rId25"/>
    <p:sldId id="451" r:id="rId26"/>
    <p:sldId id="497" r:id="rId27"/>
    <p:sldId id="498" r:id="rId28"/>
    <p:sldId id="499" r:id="rId29"/>
    <p:sldId id="500" r:id="rId30"/>
    <p:sldId id="501" r:id="rId31"/>
    <p:sldId id="502" r:id="rId32"/>
    <p:sldId id="503" r:id="rId33"/>
    <p:sldId id="504" r:id="rId34"/>
    <p:sldId id="505" r:id="rId35"/>
    <p:sldId id="506" r:id="rId36"/>
    <p:sldId id="512" r:id="rId37"/>
    <p:sldId id="513" r:id="rId38"/>
    <p:sldId id="515" r:id="rId39"/>
    <p:sldId id="516" r:id="rId40"/>
    <p:sldId id="517" r:id="rId41"/>
    <p:sldId id="518" r:id="rId42"/>
    <p:sldId id="522" r:id="rId43"/>
    <p:sldId id="555" r:id="rId44"/>
    <p:sldId id="556" r:id="rId45"/>
    <p:sldId id="557" r:id="rId46"/>
    <p:sldId id="558" r:id="rId47"/>
    <p:sldId id="559" r:id="rId48"/>
    <p:sldId id="560" r:id="rId49"/>
    <p:sldId id="561" r:id="rId50"/>
    <p:sldId id="562" r:id="rId51"/>
    <p:sldId id="563" r:id="rId52"/>
    <p:sldId id="564" r:id="rId53"/>
    <p:sldId id="565" r:id="rId54"/>
    <p:sldId id="566" r:id="rId55"/>
    <p:sldId id="519" r:id="rId56"/>
    <p:sldId id="524" r:id="rId57"/>
    <p:sldId id="525" r:id="rId58"/>
    <p:sldId id="526" r:id="rId59"/>
    <p:sldId id="528" r:id="rId60"/>
    <p:sldId id="529" r:id="rId61"/>
    <p:sldId id="520" r:id="rId62"/>
    <p:sldId id="530" r:id="rId63"/>
    <p:sldId id="531" r:id="rId64"/>
    <p:sldId id="521" r:id="rId6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052F61"/>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10" autoAdjust="0"/>
    <p:restoredTop sz="94660"/>
  </p:normalViewPr>
  <p:slideViewPr>
    <p:cSldViewPr snapToGrid="0">
      <p:cViewPr>
        <p:scale>
          <a:sx n="90" d="100"/>
          <a:sy n="90" d="100"/>
        </p:scale>
        <p:origin x="-1308" y="-678"/>
      </p:cViewPr>
      <p:guideLst>
        <p:guide orient="horz" pos="2160"/>
        <p:guide pos="3840"/>
      </p:guideLst>
    </p:cSldViewPr>
  </p:slideViewPr>
  <p:notesTextViewPr>
    <p:cViewPr>
      <p:scale>
        <a:sx n="1" d="1"/>
        <a:sy n="1" d="1"/>
      </p:scale>
      <p:origin x="0" y="0"/>
    </p:cViewPr>
  </p:notesTextViewPr>
  <p:sorterViewPr>
    <p:cViewPr>
      <p:scale>
        <a:sx n="90" d="100"/>
        <a:sy n="9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3046226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1/13/2016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 xmlns:p14="http://schemas.microsoft.com/office/powerpoint/2010/main" val="2373268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 xmlns:p14="http://schemas.microsoft.com/office/powerpoint/2010/main" val="4720878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 xmlns:p14="http://schemas.microsoft.com/office/powerpoint/2010/main" val="41871413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 xmlns:p14="http://schemas.microsoft.com/office/powerpoint/2010/main" val="3047912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 xmlns:p14="http://schemas.microsoft.com/office/powerpoint/2010/main" val="26106245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 xmlns:p14="http://schemas.microsoft.com/office/powerpoint/2010/main" val="21922386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 xmlns:p14="http://schemas.microsoft.com/office/powerpoint/2010/main" val="18628070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 xmlns:p14="http://schemas.microsoft.com/office/powerpoint/2010/main" val="1461438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 xmlns:p14="http://schemas.microsoft.com/office/powerpoint/2010/main" val="1698576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 xmlns:p14="http://schemas.microsoft.com/office/powerpoint/2010/main" val="2024215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pPr/>
              <a:t>1/13/2016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 xmlns:p14="http://schemas.microsoft.com/office/powerpoint/2010/main" val="2257926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1/13/2016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 xmlns:p14="http://schemas.microsoft.com/office/powerpoint/2010/main" val="2675903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pPr/>
              <a:t>1/13/2016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 xmlns:p14="http://schemas.microsoft.com/office/powerpoint/2010/main" val="807125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pPr/>
              <a:t>1/13/2016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 xmlns:p14="http://schemas.microsoft.com/office/powerpoint/2010/main" val="2229213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1/13/2016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 xmlns:p14="http://schemas.microsoft.com/office/powerpoint/2010/main" val="1269609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1/13/2016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 xmlns:p14="http://schemas.microsoft.com/office/powerpoint/2010/main" val="2870538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shingle">
          <a:fgClr>
            <a:schemeClr val="accent1"/>
          </a:fgClr>
          <a:bgClr>
            <a:schemeClr val="bg1"/>
          </a:bgClr>
        </a:patt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48A87A34-81AB-432B-8DAE-1953F412C126}" type="datetimeFigureOut">
              <a:rPr lang="en-US" smtClean="0"/>
              <a:pPr/>
              <a:t>1/13/2016</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6D22F896-40B5-4ADD-8801-0D06FADFA095}" type="slidenum">
              <a:rPr lang="en-US" smtClean="0"/>
              <a:pPr/>
              <a:t>‹#›</a:t>
            </a:fld>
            <a:endParaRPr lang="en-US" dirty="0"/>
          </a:p>
        </p:txBody>
      </p:sp>
    </p:spTree>
    <p:extLst>
      <p:ext uri="{BB962C8B-B14F-4D97-AF65-F5344CB8AC3E}">
        <p14:creationId xmlns="" xmlns:p14="http://schemas.microsoft.com/office/powerpoint/2010/main" val="811690253"/>
      </p:ext>
    </p:extLst>
  </p:cSld>
  <p:clrMap bg1="dk1" tx1="lt1" bg2="dk2"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8001000" cy="2971801"/>
          </a:xfrm>
        </p:spPr>
        <p:txBody>
          <a:bodyPr anchor="ctr"/>
          <a:lstStyle/>
          <a:p>
            <a:pPr algn="ctr"/>
            <a:r>
              <a:rPr lang="en-US" dirty="0" smtClean="0"/>
              <a:t>American association of independent </a:t>
            </a:r>
            <a:r>
              <a:rPr lang="en-US" dirty="0" err="1" smtClean="0"/>
              <a:t>periodontists</a:t>
            </a:r>
            <a:endParaRPr lang="en-US" dirty="0"/>
          </a:p>
        </p:txBody>
      </p:sp>
      <p:sp>
        <p:nvSpPr>
          <p:cNvPr id="3" name="Subtitle 2"/>
          <p:cNvSpPr>
            <a:spLocks noGrp="1"/>
          </p:cNvSpPr>
          <p:nvPr>
            <p:ph type="subTitle" idx="1"/>
          </p:nvPr>
        </p:nvSpPr>
        <p:spPr>
          <a:xfrm>
            <a:off x="1413260" y="4198319"/>
            <a:ext cx="4102443" cy="1947333"/>
          </a:xfrm>
        </p:spPr>
        <p:txBody>
          <a:bodyPr>
            <a:normAutofit/>
          </a:bodyPr>
          <a:lstStyle/>
          <a:p>
            <a:pPr algn="ctr"/>
            <a:r>
              <a:rPr lang="en-US" sz="4800" dirty="0" smtClean="0">
                <a:solidFill>
                  <a:srgbClr val="FFFF00"/>
                </a:solidFill>
              </a:rPr>
              <a:t>Principles of Marketing</a:t>
            </a:r>
            <a:endParaRPr lang="en-US" sz="4800" dirty="0">
              <a:solidFill>
                <a:srgbClr val="FFFF00"/>
              </a:solidFill>
            </a:endParaRPr>
          </a:p>
        </p:txBody>
      </p:sp>
      <p:sp>
        <p:nvSpPr>
          <p:cNvPr id="4" name="TextBox 3"/>
          <p:cNvSpPr txBox="1"/>
          <p:nvPr/>
        </p:nvSpPr>
        <p:spPr>
          <a:xfrm>
            <a:off x="1021962" y="6145652"/>
            <a:ext cx="4885038" cy="369332"/>
          </a:xfrm>
          <a:prstGeom prst="rect">
            <a:avLst/>
          </a:prstGeom>
          <a:noFill/>
        </p:spPr>
        <p:txBody>
          <a:bodyPr wrap="square" rtlCol="0">
            <a:spAutoFit/>
          </a:bodyPr>
          <a:lstStyle/>
          <a:p>
            <a:pPr algn="ctr"/>
            <a:r>
              <a:rPr lang="en-US" dirty="0" smtClean="0"/>
              <a:t>www.AAIPsheldon.com</a:t>
            </a:r>
            <a:endParaRPr lang="en-US" dirty="0"/>
          </a:p>
        </p:txBody>
      </p:sp>
      <p:sp>
        <p:nvSpPr>
          <p:cNvPr id="5" name="TextBox 4"/>
          <p:cNvSpPr txBox="1"/>
          <p:nvPr/>
        </p:nvSpPr>
        <p:spPr>
          <a:xfrm>
            <a:off x="881449" y="3196281"/>
            <a:ext cx="5362832" cy="461665"/>
          </a:xfrm>
          <a:prstGeom prst="rect">
            <a:avLst/>
          </a:prstGeom>
          <a:noFill/>
        </p:spPr>
        <p:txBody>
          <a:bodyPr wrap="square" rtlCol="0">
            <a:spAutoFit/>
          </a:bodyPr>
          <a:lstStyle/>
          <a:p>
            <a:pPr algn="ctr"/>
            <a:r>
              <a:rPr lang="en-US" sz="2400" dirty="0" smtClean="0">
                <a:solidFill>
                  <a:schemeClr val="accent2">
                    <a:lumMod val="40000"/>
                    <a:lumOff val="60000"/>
                  </a:schemeClr>
                </a:solidFill>
              </a:rPr>
              <a:t>January 13, 2016</a:t>
            </a:r>
            <a:endParaRPr lang="en-US" sz="2400" dirty="0">
              <a:solidFill>
                <a:schemeClr val="accent2">
                  <a:lumMod val="40000"/>
                  <a:lumOff val="60000"/>
                </a:schemeClr>
              </a:solidFill>
            </a:endParaRPr>
          </a:p>
        </p:txBody>
      </p:sp>
      <p:pic>
        <p:nvPicPr>
          <p:cNvPr id="7" name="Picture 6"/>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8001001" y="0"/>
            <a:ext cx="4191000" cy="4191000"/>
          </a:xfrm>
          <a:prstGeom prst="rect">
            <a:avLst/>
          </a:prstGeom>
        </p:spPr>
      </p:pic>
    </p:spTree>
    <p:extLst>
      <p:ext uri="{BB962C8B-B14F-4D97-AF65-F5344CB8AC3E}">
        <p14:creationId xmlns="" xmlns:p14="http://schemas.microsoft.com/office/powerpoint/2010/main" val="18924512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9706" y="5350933"/>
            <a:ext cx="8534400" cy="1507067"/>
          </a:xfrm>
        </p:spPr>
        <p:txBody>
          <a:bodyPr/>
          <a:lstStyle/>
          <a:p>
            <a:r>
              <a:rPr lang="en-US" dirty="0" smtClean="0"/>
              <a:t>The Marketing Funnel</a:t>
            </a:r>
            <a:endParaRPr lang="en-US" dirty="0"/>
          </a:p>
        </p:txBody>
      </p:sp>
      <p:sp>
        <p:nvSpPr>
          <p:cNvPr id="4" name="Flowchart: Merge 3"/>
          <p:cNvSpPr/>
          <p:nvPr/>
        </p:nvSpPr>
        <p:spPr>
          <a:xfrm>
            <a:off x="2769077" y="1784391"/>
            <a:ext cx="3200400" cy="2846717"/>
          </a:xfrm>
          <a:prstGeom prst="flowChartMerg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Terminator 4"/>
          <p:cNvSpPr/>
          <p:nvPr/>
        </p:nvSpPr>
        <p:spPr>
          <a:xfrm>
            <a:off x="4132051" y="3657600"/>
            <a:ext cx="474453" cy="1078302"/>
          </a:xfrm>
          <a:prstGeom prst="flowChartTermina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340391" y="3746925"/>
            <a:ext cx="2834739" cy="369332"/>
          </a:xfrm>
          <a:prstGeom prst="rect">
            <a:avLst/>
          </a:prstGeom>
          <a:solidFill>
            <a:schemeClr val="accent2">
              <a:lumMod val="75000"/>
            </a:schemeClr>
          </a:solidFill>
          <a:ln>
            <a:solidFill>
              <a:schemeClr val="tx1"/>
            </a:solidFill>
          </a:ln>
        </p:spPr>
        <p:txBody>
          <a:bodyPr wrap="square" rtlCol="0">
            <a:spAutoFit/>
          </a:bodyPr>
          <a:lstStyle/>
          <a:p>
            <a:pPr algn="ctr"/>
            <a:r>
              <a:rPr lang="en-US" dirty="0" smtClean="0"/>
              <a:t>Schedule Treatment</a:t>
            </a:r>
            <a:endParaRPr lang="en-US" dirty="0"/>
          </a:p>
        </p:txBody>
      </p:sp>
      <p:sp>
        <p:nvSpPr>
          <p:cNvPr id="15" name="Left Arrow 14"/>
          <p:cNvSpPr/>
          <p:nvPr/>
        </p:nvSpPr>
        <p:spPr>
          <a:xfrm>
            <a:off x="4804932" y="3905782"/>
            <a:ext cx="535459" cy="210475"/>
          </a:xfrm>
          <a:prstGeom prst="left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rapezoid 2"/>
          <p:cNvSpPr/>
          <p:nvPr/>
        </p:nvSpPr>
        <p:spPr>
          <a:xfrm rot="10800000">
            <a:off x="3880337" y="3788972"/>
            <a:ext cx="955431" cy="380124"/>
          </a:xfrm>
          <a:prstGeom prst="trapezoid">
            <a:avLst>
              <a:gd name="adj" fmla="val 61819"/>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9315238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9706" y="5350933"/>
            <a:ext cx="8534400" cy="1507067"/>
          </a:xfrm>
        </p:spPr>
        <p:txBody>
          <a:bodyPr/>
          <a:lstStyle/>
          <a:p>
            <a:pPr algn="ctr"/>
            <a:r>
              <a:rPr lang="en-US" dirty="0" smtClean="0"/>
              <a:t>Increasing the Width of the Marketing funnel</a:t>
            </a:r>
            <a:endParaRPr lang="en-US" dirty="0"/>
          </a:p>
        </p:txBody>
      </p:sp>
      <p:sp>
        <p:nvSpPr>
          <p:cNvPr id="4" name="Flowchart: Merge 3"/>
          <p:cNvSpPr/>
          <p:nvPr/>
        </p:nvSpPr>
        <p:spPr>
          <a:xfrm>
            <a:off x="2769077" y="1784391"/>
            <a:ext cx="3200400" cy="2846717"/>
          </a:xfrm>
          <a:prstGeom prst="flowChartMerg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Terminator 4"/>
          <p:cNvSpPr/>
          <p:nvPr/>
        </p:nvSpPr>
        <p:spPr>
          <a:xfrm>
            <a:off x="4132051" y="3657600"/>
            <a:ext cx="474453" cy="1078302"/>
          </a:xfrm>
          <a:prstGeom prst="flowChartTermina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340391" y="3746925"/>
            <a:ext cx="2834739" cy="369332"/>
          </a:xfrm>
          <a:prstGeom prst="rect">
            <a:avLst/>
          </a:prstGeom>
          <a:solidFill>
            <a:schemeClr val="accent2">
              <a:lumMod val="75000"/>
            </a:schemeClr>
          </a:solidFill>
          <a:ln>
            <a:solidFill>
              <a:schemeClr val="tx1"/>
            </a:solidFill>
          </a:ln>
        </p:spPr>
        <p:txBody>
          <a:bodyPr wrap="square" rtlCol="0">
            <a:spAutoFit/>
          </a:bodyPr>
          <a:lstStyle/>
          <a:p>
            <a:pPr algn="ctr"/>
            <a:r>
              <a:rPr lang="en-US" dirty="0" smtClean="0"/>
              <a:t>Schedule Treatment</a:t>
            </a:r>
            <a:endParaRPr lang="en-US" dirty="0"/>
          </a:p>
        </p:txBody>
      </p:sp>
      <p:sp>
        <p:nvSpPr>
          <p:cNvPr id="8" name="TextBox 7"/>
          <p:cNvSpPr txBox="1"/>
          <p:nvPr/>
        </p:nvSpPr>
        <p:spPr>
          <a:xfrm>
            <a:off x="5538820" y="3419640"/>
            <a:ext cx="2834739" cy="369332"/>
          </a:xfrm>
          <a:prstGeom prst="rect">
            <a:avLst/>
          </a:prstGeom>
          <a:solidFill>
            <a:schemeClr val="accent2">
              <a:lumMod val="75000"/>
            </a:schemeClr>
          </a:solidFill>
          <a:ln>
            <a:solidFill>
              <a:schemeClr val="tx1"/>
            </a:solidFill>
          </a:ln>
        </p:spPr>
        <p:txBody>
          <a:bodyPr wrap="square" rtlCol="0">
            <a:spAutoFit/>
          </a:bodyPr>
          <a:lstStyle/>
          <a:p>
            <a:pPr algn="ctr"/>
            <a:r>
              <a:rPr lang="en-US" dirty="0" smtClean="0"/>
              <a:t>Want Treatment</a:t>
            </a:r>
            <a:endParaRPr lang="en-US" dirty="0"/>
          </a:p>
        </p:txBody>
      </p:sp>
      <p:sp>
        <p:nvSpPr>
          <p:cNvPr id="10" name="TextBox 9"/>
          <p:cNvSpPr txBox="1"/>
          <p:nvPr/>
        </p:nvSpPr>
        <p:spPr>
          <a:xfrm>
            <a:off x="5828799" y="3046184"/>
            <a:ext cx="2834739" cy="369332"/>
          </a:xfrm>
          <a:prstGeom prst="rect">
            <a:avLst/>
          </a:prstGeom>
          <a:solidFill>
            <a:schemeClr val="accent2">
              <a:lumMod val="75000"/>
            </a:schemeClr>
          </a:solidFill>
          <a:ln>
            <a:solidFill>
              <a:schemeClr val="tx1"/>
            </a:solidFill>
          </a:ln>
        </p:spPr>
        <p:txBody>
          <a:bodyPr wrap="square" rtlCol="0">
            <a:spAutoFit/>
          </a:bodyPr>
          <a:lstStyle/>
          <a:p>
            <a:pPr algn="ctr"/>
            <a:r>
              <a:rPr lang="en-US" dirty="0" smtClean="0"/>
              <a:t>Need Treatment</a:t>
            </a:r>
            <a:endParaRPr lang="en-US" dirty="0"/>
          </a:p>
        </p:txBody>
      </p:sp>
      <p:sp>
        <p:nvSpPr>
          <p:cNvPr id="11" name="TextBox 10"/>
          <p:cNvSpPr txBox="1"/>
          <p:nvPr/>
        </p:nvSpPr>
        <p:spPr>
          <a:xfrm>
            <a:off x="5969476" y="2708383"/>
            <a:ext cx="2834739" cy="369332"/>
          </a:xfrm>
          <a:prstGeom prst="rect">
            <a:avLst/>
          </a:prstGeom>
          <a:solidFill>
            <a:schemeClr val="accent2">
              <a:lumMod val="75000"/>
            </a:schemeClr>
          </a:solidFill>
          <a:ln>
            <a:solidFill>
              <a:schemeClr val="tx1"/>
            </a:solidFill>
          </a:ln>
        </p:spPr>
        <p:txBody>
          <a:bodyPr wrap="square" rtlCol="0">
            <a:spAutoFit/>
          </a:bodyPr>
          <a:lstStyle/>
          <a:p>
            <a:pPr algn="ctr"/>
            <a:r>
              <a:rPr lang="en-US" dirty="0" smtClean="0"/>
              <a:t>Show Up</a:t>
            </a:r>
            <a:endParaRPr lang="en-US" dirty="0"/>
          </a:p>
        </p:txBody>
      </p:sp>
      <p:sp>
        <p:nvSpPr>
          <p:cNvPr id="12" name="TextBox 11"/>
          <p:cNvSpPr txBox="1"/>
          <p:nvPr/>
        </p:nvSpPr>
        <p:spPr>
          <a:xfrm>
            <a:off x="6063075" y="2385259"/>
            <a:ext cx="2834739" cy="369332"/>
          </a:xfrm>
          <a:prstGeom prst="rect">
            <a:avLst/>
          </a:prstGeom>
          <a:solidFill>
            <a:schemeClr val="accent2">
              <a:lumMod val="75000"/>
            </a:schemeClr>
          </a:solidFill>
          <a:ln>
            <a:solidFill>
              <a:schemeClr val="tx1"/>
            </a:solidFill>
          </a:ln>
        </p:spPr>
        <p:txBody>
          <a:bodyPr wrap="square" rtlCol="0">
            <a:spAutoFit/>
          </a:bodyPr>
          <a:lstStyle/>
          <a:p>
            <a:pPr algn="ctr"/>
            <a:r>
              <a:rPr lang="en-US" dirty="0" smtClean="0"/>
              <a:t>Schedule Appointment</a:t>
            </a:r>
            <a:endParaRPr lang="en-US" dirty="0"/>
          </a:p>
        </p:txBody>
      </p:sp>
      <p:sp>
        <p:nvSpPr>
          <p:cNvPr id="13" name="TextBox 12"/>
          <p:cNvSpPr txBox="1"/>
          <p:nvPr/>
        </p:nvSpPr>
        <p:spPr>
          <a:xfrm>
            <a:off x="6237206" y="2114685"/>
            <a:ext cx="2512540" cy="369332"/>
          </a:xfrm>
          <a:prstGeom prst="rect">
            <a:avLst/>
          </a:prstGeom>
          <a:solidFill>
            <a:schemeClr val="accent2">
              <a:lumMod val="75000"/>
            </a:schemeClr>
          </a:solidFill>
          <a:ln>
            <a:solidFill>
              <a:schemeClr val="tx1"/>
            </a:solidFill>
          </a:ln>
        </p:spPr>
        <p:txBody>
          <a:bodyPr wrap="square" rtlCol="0">
            <a:spAutoFit/>
          </a:bodyPr>
          <a:lstStyle/>
          <a:p>
            <a:pPr algn="ctr"/>
            <a:r>
              <a:rPr lang="en-US" dirty="0" smtClean="0"/>
              <a:t>Call your office</a:t>
            </a:r>
            <a:endParaRPr lang="en-US" dirty="0"/>
          </a:p>
        </p:txBody>
      </p:sp>
      <p:sp>
        <p:nvSpPr>
          <p:cNvPr id="14" name="TextBox 13"/>
          <p:cNvSpPr txBox="1"/>
          <p:nvPr/>
        </p:nvSpPr>
        <p:spPr>
          <a:xfrm>
            <a:off x="6450228" y="1738184"/>
            <a:ext cx="2512540" cy="369332"/>
          </a:xfrm>
          <a:prstGeom prst="rect">
            <a:avLst/>
          </a:prstGeom>
          <a:solidFill>
            <a:schemeClr val="accent2">
              <a:lumMod val="75000"/>
            </a:schemeClr>
          </a:solidFill>
          <a:ln>
            <a:solidFill>
              <a:schemeClr val="tx1"/>
            </a:solidFill>
          </a:ln>
        </p:spPr>
        <p:txBody>
          <a:bodyPr wrap="square" rtlCol="0">
            <a:spAutoFit/>
          </a:bodyPr>
          <a:lstStyle/>
          <a:p>
            <a:r>
              <a:rPr lang="en-US" dirty="0" smtClean="0"/>
              <a:t>Find out about you</a:t>
            </a:r>
            <a:endParaRPr lang="en-US" dirty="0"/>
          </a:p>
        </p:txBody>
      </p:sp>
    </p:spTree>
    <p:extLst>
      <p:ext uri="{BB962C8B-B14F-4D97-AF65-F5344CB8AC3E}">
        <p14:creationId xmlns="" xmlns:p14="http://schemas.microsoft.com/office/powerpoint/2010/main" val="390902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0" grpId="0" animBg="1"/>
      <p:bldP spid="11" grpId="0" animBg="1"/>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9"/>
          <p:cNvGrpSpPr/>
          <p:nvPr/>
        </p:nvGrpSpPr>
        <p:grpSpPr>
          <a:xfrm>
            <a:off x="2676566" y="3252320"/>
            <a:ext cx="3059305" cy="3049313"/>
            <a:chOff x="2725993" y="2099023"/>
            <a:chExt cx="3059305" cy="3049313"/>
          </a:xfrm>
        </p:grpSpPr>
        <p:sp>
          <p:nvSpPr>
            <p:cNvPr id="7" name="Rectangle 6"/>
            <p:cNvSpPr/>
            <p:nvPr/>
          </p:nvSpPr>
          <p:spPr>
            <a:xfrm>
              <a:off x="3449399" y="3376345"/>
              <a:ext cx="1612491" cy="177199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Merge 3"/>
            <p:cNvSpPr/>
            <p:nvPr/>
          </p:nvSpPr>
          <p:spPr>
            <a:xfrm>
              <a:off x="2725993" y="2099023"/>
              <a:ext cx="3059305" cy="2846717"/>
            </a:xfrm>
            <a:prstGeom prst="flowChartMerg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p:cNvSpPr txBox="1"/>
          <p:nvPr/>
        </p:nvSpPr>
        <p:spPr>
          <a:xfrm>
            <a:off x="3377514" y="3978876"/>
            <a:ext cx="1532237" cy="369332"/>
          </a:xfrm>
          <a:prstGeom prst="rect">
            <a:avLst/>
          </a:prstGeom>
          <a:noFill/>
        </p:spPr>
        <p:txBody>
          <a:bodyPr wrap="square" rtlCol="0">
            <a:spAutoFit/>
          </a:bodyPr>
          <a:lstStyle/>
          <a:p>
            <a:r>
              <a:rPr lang="en-US" dirty="0" smtClean="0">
                <a:solidFill>
                  <a:schemeClr val="bg1"/>
                </a:solidFill>
              </a:rPr>
              <a:t>Your Funnel</a:t>
            </a:r>
            <a:endParaRPr lang="en-US" dirty="0">
              <a:solidFill>
                <a:schemeClr val="bg1"/>
              </a:solidFill>
            </a:endParaRPr>
          </a:p>
        </p:txBody>
      </p:sp>
    </p:spTree>
    <p:extLst>
      <p:ext uri="{BB962C8B-B14F-4D97-AF65-F5344CB8AC3E}">
        <p14:creationId xmlns="" xmlns:p14="http://schemas.microsoft.com/office/powerpoint/2010/main" val="5317645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9"/>
          <p:cNvGrpSpPr/>
          <p:nvPr/>
        </p:nvGrpSpPr>
        <p:grpSpPr>
          <a:xfrm>
            <a:off x="2676566" y="3252320"/>
            <a:ext cx="3059305" cy="3049313"/>
            <a:chOff x="2725993" y="2099023"/>
            <a:chExt cx="3059305" cy="3049313"/>
          </a:xfrm>
        </p:grpSpPr>
        <p:sp>
          <p:nvSpPr>
            <p:cNvPr id="7" name="Rectangle 6"/>
            <p:cNvSpPr/>
            <p:nvPr/>
          </p:nvSpPr>
          <p:spPr>
            <a:xfrm>
              <a:off x="3449399" y="3376345"/>
              <a:ext cx="1612491" cy="177199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Merge 3"/>
            <p:cNvSpPr/>
            <p:nvPr/>
          </p:nvSpPr>
          <p:spPr>
            <a:xfrm>
              <a:off x="2725993" y="2099023"/>
              <a:ext cx="3059305" cy="2846717"/>
            </a:xfrm>
            <a:prstGeom prst="flowChartMerg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9"/>
          <p:cNvGrpSpPr/>
          <p:nvPr/>
        </p:nvGrpSpPr>
        <p:grpSpPr>
          <a:xfrm rot="19849999">
            <a:off x="1587786" y="970697"/>
            <a:ext cx="2044791" cy="2248828"/>
            <a:chOff x="2769077" y="1784391"/>
            <a:chExt cx="3200400" cy="2951511"/>
          </a:xfrm>
        </p:grpSpPr>
        <p:sp>
          <p:nvSpPr>
            <p:cNvPr id="11" name="Flowchart: Merge 10"/>
            <p:cNvSpPr/>
            <p:nvPr/>
          </p:nvSpPr>
          <p:spPr>
            <a:xfrm>
              <a:off x="2769077" y="1784391"/>
              <a:ext cx="3200400" cy="2846717"/>
            </a:xfrm>
            <a:prstGeom prst="flowChartMerg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Terminator 11"/>
            <p:cNvSpPr/>
            <p:nvPr/>
          </p:nvSpPr>
          <p:spPr>
            <a:xfrm>
              <a:off x="4132051" y="3657600"/>
              <a:ext cx="474453" cy="1078302"/>
            </a:xfrm>
            <a:prstGeom prst="flowChartTermina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12"/>
          <p:cNvGrpSpPr/>
          <p:nvPr/>
        </p:nvGrpSpPr>
        <p:grpSpPr>
          <a:xfrm>
            <a:off x="3165331" y="818297"/>
            <a:ext cx="2044791" cy="2248828"/>
            <a:chOff x="2769077" y="1784391"/>
            <a:chExt cx="3200400" cy="2951511"/>
          </a:xfrm>
        </p:grpSpPr>
        <p:sp>
          <p:nvSpPr>
            <p:cNvPr id="14" name="Flowchart: Merge 13"/>
            <p:cNvSpPr/>
            <p:nvPr/>
          </p:nvSpPr>
          <p:spPr>
            <a:xfrm>
              <a:off x="2769077" y="1784391"/>
              <a:ext cx="3200400" cy="2846717"/>
            </a:xfrm>
            <a:prstGeom prst="flowChartMerg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Terminator 14"/>
            <p:cNvSpPr/>
            <p:nvPr/>
          </p:nvSpPr>
          <p:spPr>
            <a:xfrm>
              <a:off x="4132051" y="3657600"/>
              <a:ext cx="474453" cy="1078302"/>
            </a:xfrm>
            <a:prstGeom prst="flowChartTermina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15"/>
          <p:cNvGrpSpPr/>
          <p:nvPr/>
        </p:nvGrpSpPr>
        <p:grpSpPr>
          <a:xfrm rot="1232044">
            <a:off x="4751113" y="1020123"/>
            <a:ext cx="2044791" cy="2248828"/>
            <a:chOff x="2769077" y="1784391"/>
            <a:chExt cx="3200400" cy="2951511"/>
          </a:xfrm>
        </p:grpSpPr>
        <p:sp>
          <p:nvSpPr>
            <p:cNvPr id="17" name="Flowchart: Merge 16"/>
            <p:cNvSpPr/>
            <p:nvPr/>
          </p:nvSpPr>
          <p:spPr>
            <a:xfrm>
              <a:off x="2769077" y="1784391"/>
              <a:ext cx="3200400" cy="2846717"/>
            </a:xfrm>
            <a:prstGeom prst="flowChartMerg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Terminator 17"/>
            <p:cNvSpPr/>
            <p:nvPr/>
          </p:nvSpPr>
          <p:spPr>
            <a:xfrm>
              <a:off x="4132051" y="3657600"/>
              <a:ext cx="474453" cy="1078302"/>
            </a:xfrm>
            <a:prstGeom prst="flowChartTermina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p:cNvSpPr txBox="1"/>
          <p:nvPr/>
        </p:nvSpPr>
        <p:spPr>
          <a:xfrm>
            <a:off x="3377514" y="3978876"/>
            <a:ext cx="1532237" cy="369332"/>
          </a:xfrm>
          <a:prstGeom prst="rect">
            <a:avLst/>
          </a:prstGeom>
          <a:noFill/>
        </p:spPr>
        <p:txBody>
          <a:bodyPr wrap="square" rtlCol="0">
            <a:spAutoFit/>
          </a:bodyPr>
          <a:lstStyle/>
          <a:p>
            <a:r>
              <a:rPr lang="en-US" dirty="0" smtClean="0">
                <a:solidFill>
                  <a:schemeClr val="bg1"/>
                </a:solidFill>
              </a:rPr>
              <a:t>Your Funnel</a:t>
            </a:r>
            <a:endParaRPr lang="en-US" dirty="0">
              <a:solidFill>
                <a:schemeClr val="bg1"/>
              </a:solidFill>
            </a:endParaRPr>
          </a:p>
        </p:txBody>
      </p:sp>
      <p:sp>
        <p:nvSpPr>
          <p:cNvPr id="20" name="TextBox 19"/>
          <p:cNvSpPr txBox="1"/>
          <p:nvPr/>
        </p:nvSpPr>
        <p:spPr>
          <a:xfrm rot="19956765">
            <a:off x="1602260" y="1437503"/>
            <a:ext cx="1532237" cy="369332"/>
          </a:xfrm>
          <a:prstGeom prst="rect">
            <a:avLst/>
          </a:prstGeom>
          <a:noFill/>
        </p:spPr>
        <p:txBody>
          <a:bodyPr wrap="square" rtlCol="0">
            <a:spAutoFit/>
          </a:bodyPr>
          <a:lstStyle/>
          <a:p>
            <a:pPr algn="ctr"/>
            <a:r>
              <a:rPr lang="en-US" dirty="0" smtClean="0">
                <a:solidFill>
                  <a:schemeClr val="bg1"/>
                </a:solidFill>
              </a:rPr>
              <a:t>Doctor A</a:t>
            </a:r>
            <a:endParaRPr lang="en-US" dirty="0">
              <a:solidFill>
                <a:schemeClr val="bg1"/>
              </a:solidFill>
            </a:endParaRPr>
          </a:p>
        </p:txBody>
      </p:sp>
      <p:sp>
        <p:nvSpPr>
          <p:cNvPr id="22" name="TextBox 21"/>
          <p:cNvSpPr txBox="1"/>
          <p:nvPr/>
        </p:nvSpPr>
        <p:spPr>
          <a:xfrm>
            <a:off x="3393991" y="1260390"/>
            <a:ext cx="1532237" cy="369332"/>
          </a:xfrm>
          <a:prstGeom prst="rect">
            <a:avLst/>
          </a:prstGeom>
          <a:noFill/>
        </p:spPr>
        <p:txBody>
          <a:bodyPr wrap="square" rtlCol="0">
            <a:spAutoFit/>
          </a:bodyPr>
          <a:lstStyle/>
          <a:p>
            <a:pPr algn="ctr"/>
            <a:r>
              <a:rPr lang="en-US" dirty="0" smtClean="0">
                <a:solidFill>
                  <a:schemeClr val="bg1"/>
                </a:solidFill>
              </a:rPr>
              <a:t>Doctor B</a:t>
            </a:r>
            <a:endParaRPr lang="en-US" dirty="0">
              <a:solidFill>
                <a:schemeClr val="bg1"/>
              </a:solidFill>
            </a:endParaRPr>
          </a:p>
        </p:txBody>
      </p:sp>
      <p:sp>
        <p:nvSpPr>
          <p:cNvPr id="23" name="TextBox 22"/>
          <p:cNvSpPr txBox="1"/>
          <p:nvPr/>
        </p:nvSpPr>
        <p:spPr>
          <a:xfrm rot="1252904">
            <a:off x="5193960" y="1495169"/>
            <a:ext cx="1532237" cy="369332"/>
          </a:xfrm>
          <a:prstGeom prst="rect">
            <a:avLst/>
          </a:prstGeom>
          <a:noFill/>
        </p:spPr>
        <p:txBody>
          <a:bodyPr wrap="square" rtlCol="0">
            <a:spAutoFit/>
          </a:bodyPr>
          <a:lstStyle/>
          <a:p>
            <a:pPr algn="ctr"/>
            <a:r>
              <a:rPr lang="en-US" dirty="0" smtClean="0">
                <a:solidFill>
                  <a:schemeClr val="bg1"/>
                </a:solidFill>
              </a:rPr>
              <a:t>Doctor C</a:t>
            </a:r>
            <a:endParaRPr lang="en-US" dirty="0">
              <a:solidFill>
                <a:schemeClr val="bg1"/>
              </a:solidFill>
            </a:endParaRPr>
          </a:p>
        </p:txBody>
      </p:sp>
      <p:sp>
        <p:nvSpPr>
          <p:cNvPr id="2" name="TextBox 1"/>
          <p:cNvSpPr txBox="1"/>
          <p:nvPr/>
        </p:nvSpPr>
        <p:spPr>
          <a:xfrm>
            <a:off x="2057400" y="117231"/>
            <a:ext cx="3751826" cy="584775"/>
          </a:xfrm>
          <a:prstGeom prst="rect">
            <a:avLst/>
          </a:prstGeom>
          <a:noFill/>
        </p:spPr>
        <p:txBody>
          <a:bodyPr wrap="square" rtlCol="0">
            <a:spAutoFit/>
          </a:bodyPr>
          <a:lstStyle/>
          <a:p>
            <a:pPr algn="ctr"/>
            <a:r>
              <a:rPr lang="en-US" sz="3200" dirty="0" smtClean="0"/>
              <a:t>“Public”</a:t>
            </a:r>
            <a:endParaRPr lang="en-US" sz="3200" dirty="0"/>
          </a:p>
        </p:txBody>
      </p:sp>
    </p:spTree>
    <p:extLst>
      <p:ext uri="{BB962C8B-B14F-4D97-AF65-F5344CB8AC3E}">
        <p14:creationId xmlns="" xmlns:p14="http://schemas.microsoft.com/office/powerpoint/2010/main" val="5317645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p:nvPr/>
        </p:nvGrpSpPr>
        <p:grpSpPr>
          <a:xfrm>
            <a:off x="2676566" y="3252320"/>
            <a:ext cx="3059305" cy="3049313"/>
            <a:chOff x="2725993" y="2099023"/>
            <a:chExt cx="3059305" cy="3049313"/>
          </a:xfrm>
        </p:grpSpPr>
        <p:sp>
          <p:nvSpPr>
            <p:cNvPr id="7" name="Rectangle 6"/>
            <p:cNvSpPr/>
            <p:nvPr/>
          </p:nvSpPr>
          <p:spPr>
            <a:xfrm>
              <a:off x="3449399" y="3376345"/>
              <a:ext cx="1612491" cy="177199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Merge 3"/>
            <p:cNvSpPr/>
            <p:nvPr/>
          </p:nvSpPr>
          <p:spPr>
            <a:xfrm>
              <a:off x="2725993" y="2099023"/>
              <a:ext cx="3059305" cy="2846717"/>
            </a:xfrm>
            <a:prstGeom prst="flowChartMerg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9"/>
          <p:cNvGrpSpPr/>
          <p:nvPr/>
        </p:nvGrpSpPr>
        <p:grpSpPr>
          <a:xfrm rot="19849999">
            <a:off x="1587786" y="970697"/>
            <a:ext cx="2044791" cy="2248828"/>
            <a:chOff x="2769077" y="1784391"/>
            <a:chExt cx="3200400" cy="2951511"/>
          </a:xfrm>
        </p:grpSpPr>
        <p:sp>
          <p:nvSpPr>
            <p:cNvPr id="11" name="Flowchart: Merge 10"/>
            <p:cNvSpPr/>
            <p:nvPr/>
          </p:nvSpPr>
          <p:spPr>
            <a:xfrm>
              <a:off x="2769077" y="1784391"/>
              <a:ext cx="3200400" cy="2846717"/>
            </a:xfrm>
            <a:prstGeom prst="flowChartMerg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Terminator 11"/>
            <p:cNvSpPr/>
            <p:nvPr/>
          </p:nvSpPr>
          <p:spPr>
            <a:xfrm>
              <a:off x="4132051" y="3657600"/>
              <a:ext cx="474453" cy="1078302"/>
            </a:xfrm>
            <a:prstGeom prst="flowChartTermina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12"/>
          <p:cNvGrpSpPr/>
          <p:nvPr/>
        </p:nvGrpSpPr>
        <p:grpSpPr>
          <a:xfrm>
            <a:off x="3165331" y="818297"/>
            <a:ext cx="2044791" cy="2248828"/>
            <a:chOff x="2769077" y="1784391"/>
            <a:chExt cx="3200400" cy="2951511"/>
          </a:xfrm>
        </p:grpSpPr>
        <p:sp>
          <p:nvSpPr>
            <p:cNvPr id="14" name="Flowchart: Merge 13"/>
            <p:cNvSpPr/>
            <p:nvPr/>
          </p:nvSpPr>
          <p:spPr>
            <a:xfrm>
              <a:off x="2769077" y="1784391"/>
              <a:ext cx="3200400" cy="2846717"/>
            </a:xfrm>
            <a:prstGeom prst="flowChartMerg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Terminator 14"/>
            <p:cNvSpPr/>
            <p:nvPr/>
          </p:nvSpPr>
          <p:spPr>
            <a:xfrm>
              <a:off x="4132051" y="3657600"/>
              <a:ext cx="474453" cy="1078302"/>
            </a:xfrm>
            <a:prstGeom prst="flowChartTermina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15"/>
          <p:cNvGrpSpPr/>
          <p:nvPr/>
        </p:nvGrpSpPr>
        <p:grpSpPr>
          <a:xfrm rot="1232044">
            <a:off x="4751113" y="1020123"/>
            <a:ext cx="2044791" cy="2248828"/>
            <a:chOff x="2769077" y="1784391"/>
            <a:chExt cx="3200400" cy="2951511"/>
          </a:xfrm>
        </p:grpSpPr>
        <p:sp>
          <p:nvSpPr>
            <p:cNvPr id="17" name="Flowchart: Merge 16"/>
            <p:cNvSpPr/>
            <p:nvPr/>
          </p:nvSpPr>
          <p:spPr>
            <a:xfrm>
              <a:off x="2769077" y="1784391"/>
              <a:ext cx="3200400" cy="2846717"/>
            </a:xfrm>
            <a:prstGeom prst="flowChartMerg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Terminator 17"/>
            <p:cNvSpPr/>
            <p:nvPr/>
          </p:nvSpPr>
          <p:spPr>
            <a:xfrm>
              <a:off x="4132051" y="3657600"/>
              <a:ext cx="474453" cy="1078302"/>
            </a:xfrm>
            <a:prstGeom prst="flowChartTermina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p:cNvSpPr txBox="1"/>
          <p:nvPr/>
        </p:nvSpPr>
        <p:spPr>
          <a:xfrm>
            <a:off x="3377514" y="3978876"/>
            <a:ext cx="1532237" cy="369332"/>
          </a:xfrm>
          <a:prstGeom prst="rect">
            <a:avLst/>
          </a:prstGeom>
          <a:noFill/>
        </p:spPr>
        <p:txBody>
          <a:bodyPr wrap="square" rtlCol="0">
            <a:spAutoFit/>
          </a:bodyPr>
          <a:lstStyle/>
          <a:p>
            <a:r>
              <a:rPr lang="en-US" dirty="0" smtClean="0">
                <a:solidFill>
                  <a:schemeClr val="bg1"/>
                </a:solidFill>
              </a:rPr>
              <a:t>Your Funnel</a:t>
            </a:r>
            <a:endParaRPr lang="en-US" dirty="0">
              <a:solidFill>
                <a:schemeClr val="bg1"/>
              </a:solidFill>
            </a:endParaRPr>
          </a:p>
        </p:txBody>
      </p:sp>
      <p:sp>
        <p:nvSpPr>
          <p:cNvPr id="20" name="TextBox 19"/>
          <p:cNvSpPr txBox="1"/>
          <p:nvPr/>
        </p:nvSpPr>
        <p:spPr>
          <a:xfrm rot="19956765">
            <a:off x="1602260" y="1437503"/>
            <a:ext cx="1532237" cy="369332"/>
          </a:xfrm>
          <a:prstGeom prst="rect">
            <a:avLst/>
          </a:prstGeom>
          <a:noFill/>
        </p:spPr>
        <p:txBody>
          <a:bodyPr wrap="square" rtlCol="0">
            <a:spAutoFit/>
          </a:bodyPr>
          <a:lstStyle/>
          <a:p>
            <a:pPr algn="ctr"/>
            <a:r>
              <a:rPr lang="en-US" dirty="0" smtClean="0">
                <a:solidFill>
                  <a:schemeClr val="bg1"/>
                </a:solidFill>
              </a:rPr>
              <a:t>Doctor A</a:t>
            </a:r>
            <a:endParaRPr lang="en-US" dirty="0">
              <a:solidFill>
                <a:schemeClr val="bg1"/>
              </a:solidFill>
            </a:endParaRPr>
          </a:p>
        </p:txBody>
      </p:sp>
      <p:sp>
        <p:nvSpPr>
          <p:cNvPr id="22" name="TextBox 21"/>
          <p:cNvSpPr txBox="1"/>
          <p:nvPr/>
        </p:nvSpPr>
        <p:spPr>
          <a:xfrm>
            <a:off x="3393991" y="1260390"/>
            <a:ext cx="1532237" cy="369332"/>
          </a:xfrm>
          <a:prstGeom prst="rect">
            <a:avLst/>
          </a:prstGeom>
          <a:noFill/>
        </p:spPr>
        <p:txBody>
          <a:bodyPr wrap="square" rtlCol="0">
            <a:spAutoFit/>
          </a:bodyPr>
          <a:lstStyle/>
          <a:p>
            <a:pPr algn="ctr"/>
            <a:r>
              <a:rPr lang="en-US" dirty="0" smtClean="0">
                <a:solidFill>
                  <a:schemeClr val="bg1"/>
                </a:solidFill>
              </a:rPr>
              <a:t>Doctor B</a:t>
            </a:r>
            <a:endParaRPr lang="en-US" dirty="0">
              <a:solidFill>
                <a:schemeClr val="bg1"/>
              </a:solidFill>
            </a:endParaRPr>
          </a:p>
        </p:txBody>
      </p:sp>
      <p:sp>
        <p:nvSpPr>
          <p:cNvPr id="23" name="TextBox 22"/>
          <p:cNvSpPr txBox="1"/>
          <p:nvPr/>
        </p:nvSpPr>
        <p:spPr>
          <a:xfrm rot="1252904">
            <a:off x="5193960" y="1495169"/>
            <a:ext cx="1532237" cy="369332"/>
          </a:xfrm>
          <a:prstGeom prst="rect">
            <a:avLst/>
          </a:prstGeom>
          <a:noFill/>
        </p:spPr>
        <p:txBody>
          <a:bodyPr wrap="square" rtlCol="0">
            <a:spAutoFit/>
          </a:bodyPr>
          <a:lstStyle/>
          <a:p>
            <a:pPr algn="ctr"/>
            <a:r>
              <a:rPr lang="en-US" dirty="0" smtClean="0">
                <a:solidFill>
                  <a:schemeClr val="bg1"/>
                </a:solidFill>
              </a:rPr>
              <a:t>Doctor C</a:t>
            </a:r>
            <a:endParaRPr lang="en-US" dirty="0">
              <a:solidFill>
                <a:schemeClr val="bg1"/>
              </a:solidFill>
            </a:endParaRPr>
          </a:p>
        </p:txBody>
      </p:sp>
      <p:sp>
        <p:nvSpPr>
          <p:cNvPr id="21" name="TextBox 20"/>
          <p:cNvSpPr txBox="1"/>
          <p:nvPr/>
        </p:nvSpPr>
        <p:spPr>
          <a:xfrm>
            <a:off x="7842422" y="593124"/>
            <a:ext cx="3847070" cy="2308324"/>
          </a:xfrm>
          <a:prstGeom prst="rect">
            <a:avLst/>
          </a:prstGeom>
          <a:noFill/>
        </p:spPr>
        <p:txBody>
          <a:bodyPr wrap="square" rtlCol="0">
            <a:spAutoFit/>
          </a:bodyPr>
          <a:lstStyle/>
          <a:p>
            <a:pPr algn="ctr"/>
            <a:r>
              <a:rPr lang="en-US" sz="3600" dirty="0" smtClean="0"/>
              <a:t>Why don’t patients go through Dr. A, B, or C’s funnel?</a:t>
            </a:r>
            <a:endParaRPr lang="en-US" sz="3600" dirty="0"/>
          </a:p>
        </p:txBody>
      </p:sp>
    </p:spTree>
    <p:extLst>
      <p:ext uri="{BB962C8B-B14F-4D97-AF65-F5344CB8AC3E}">
        <p14:creationId xmlns="" xmlns:p14="http://schemas.microsoft.com/office/powerpoint/2010/main" val="5317645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p:nvPr/>
        </p:nvGrpSpPr>
        <p:grpSpPr>
          <a:xfrm>
            <a:off x="2676566" y="3252320"/>
            <a:ext cx="3059305" cy="3049313"/>
            <a:chOff x="2725993" y="2099023"/>
            <a:chExt cx="3059305" cy="3049313"/>
          </a:xfrm>
        </p:grpSpPr>
        <p:sp>
          <p:nvSpPr>
            <p:cNvPr id="7" name="Rectangle 6"/>
            <p:cNvSpPr/>
            <p:nvPr/>
          </p:nvSpPr>
          <p:spPr>
            <a:xfrm>
              <a:off x="3449399" y="3376345"/>
              <a:ext cx="1612491" cy="177199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Merge 3"/>
            <p:cNvSpPr/>
            <p:nvPr/>
          </p:nvSpPr>
          <p:spPr>
            <a:xfrm>
              <a:off x="2725993" y="2099023"/>
              <a:ext cx="3059305" cy="2846717"/>
            </a:xfrm>
            <a:prstGeom prst="flowChartMerg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9"/>
          <p:cNvGrpSpPr/>
          <p:nvPr/>
        </p:nvGrpSpPr>
        <p:grpSpPr>
          <a:xfrm rot="19849999">
            <a:off x="1587786" y="970697"/>
            <a:ext cx="2044791" cy="2248828"/>
            <a:chOff x="2769077" y="1784391"/>
            <a:chExt cx="3200400" cy="2951511"/>
          </a:xfrm>
        </p:grpSpPr>
        <p:sp>
          <p:nvSpPr>
            <p:cNvPr id="11" name="Flowchart: Merge 10"/>
            <p:cNvSpPr/>
            <p:nvPr/>
          </p:nvSpPr>
          <p:spPr>
            <a:xfrm>
              <a:off x="2769077" y="1784391"/>
              <a:ext cx="3200400" cy="2846717"/>
            </a:xfrm>
            <a:prstGeom prst="flowChartMerg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Terminator 11"/>
            <p:cNvSpPr/>
            <p:nvPr/>
          </p:nvSpPr>
          <p:spPr>
            <a:xfrm>
              <a:off x="4132051" y="3657600"/>
              <a:ext cx="474453" cy="1078302"/>
            </a:xfrm>
            <a:prstGeom prst="flowChartTermina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12"/>
          <p:cNvGrpSpPr/>
          <p:nvPr/>
        </p:nvGrpSpPr>
        <p:grpSpPr>
          <a:xfrm>
            <a:off x="3165331" y="818297"/>
            <a:ext cx="2044791" cy="2248828"/>
            <a:chOff x="2769077" y="1784391"/>
            <a:chExt cx="3200400" cy="2951511"/>
          </a:xfrm>
        </p:grpSpPr>
        <p:sp>
          <p:nvSpPr>
            <p:cNvPr id="14" name="Flowchart: Merge 13"/>
            <p:cNvSpPr/>
            <p:nvPr/>
          </p:nvSpPr>
          <p:spPr>
            <a:xfrm>
              <a:off x="2769077" y="1784391"/>
              <a:ext cx="3200400" cy="2846717"/>
            </a:xfrm>
            <a:prstGeom prst="flowChartMerg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Terminator 14"/>
            <p:cNvSpPr/>
            <p:nvPr/>
          </p:nvSpPr>
          <p:spPr>
            <a:xfrm>
              <a:off x="4132051" y="3657600"/>
              <a:ext cx="474453" cy="1078302"/>
            </a:xfrm>
            <a:prstGeom prst="flowChartTermina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15"/>
          <p:cNvGrpSpPr/>
          <p:nvPr/>
        </p:nvGrpSpPr>
        <p:grpSpPr>
          <a:xfrm rot="1232044">
            <a:off x="4751113" y="1020123"/>
            <a:ext cx="2044791" cy="2248828"/>
            <a:chOff x="2769077" y="1784391"/>
            <a:chExt cx="3200400" cy="2951511"/>
          </a:xfrm>
        </p:grpSpPr>
        <p:sp>
          <p:nvSpPr>
            <p:cNvPr id="17" name="Flowchart: Merge 16"/>
            <p:cNvSpPr/>
            <p:nvPr/>
          </p:nvSpPr>
          <p:spPr>
            <a:xfrm>
              <a:off x="2769077" y="1784391"/>
              <a:ext cx="3200400" cy="2846717"/>
            </a:xfrm>
            <a:prstGeom prst="flowChartMerg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Terminator 17"/>
            <p:cNvSpPr/>
            <p:nvPr/>
          </p:nvSpPr>
          <p:spPr>
            <a:xfrm>
              <a:off x="4132051" y="3657600"/>
              <a:ext cx="474453" cy="1078302"/>
            </a:xfrm>
            <a:prstGeom prst="flowChartTermina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p:cNvSpPr txBox="1"/>
          <p:nvPr/>
        </p:nvSpPr>
        <p:spPr>
          <a:xfrm>
            <a:off x="3377514" y="3978876"/>
            <a:ext cx="1532237" cy="369332"/>
          </a:xfrm>
          <a:prstGeom prst="rect">
            <a:avLst/>
          </a:prstGeom>
          <a:noFill/>
        </p:spPr>
        <p:txBody>
          <a:bodyPr wrap="square" rtlCol="0">
            <a:spAutoFit/>
          </a:bodyPr>
          <a:lstStyle/>
          <a:p>
            <a:r>
              <a:rPr lang="en-US" dirty="0" smtClean="0">
                <a:solidFill>
                  <a:schemeClr val="bg1"/>
                </a:solidFill>
              </a:rPr>
              <a:t>Your Funnel</a:t>
            </a:r>
            <a:endParaRPr lang="en-US" dirty="0">
              <a:solidFill>
                <a:schemeClr val="bg1"/>
              </a:solidFill>
            </a:endParaRPr>
          </a:p>
        </p:txBody>
      </p:sp>
      <p:sp>
        <p:nvSpPr>
          <p:cNvPr id="20" name="TextBox 19"/>
          <p:cNvSpPr txBox="1"/>
          <p:nvPr/>
        </p:nvSpPr>
        <p:spPr>
          <a:xfrm rot="19956765">
            <a:off x="1602260" y="1437503"/>
            <a:ext cx="1532237" cy="369332"/>
          </a:xfrm>
          <a:prstGeom prst="rect">
            <a:avLst/>
          </a:prstGeom>
          <a:noFill/>
        </p:spPr>
        <p:txBody>
          <a:bodyPr wrap="square" rtlCol="0">
            <a:spAutoFit/>
          </a:bodyPr>
          <a:lstStyle/>
          <a:p>
            <a:pPr algn="ctr"/>
            <a:r>
              <a:rPr lang="en-US" dirty="0" smtClean="0">
                <a:solidFill>
                  <a:schemeClr val="bg1"/>
                </a:solidFill>
              </a:rPr>
              <a:t>Doctor A</a:t>
            </a:r>
            <a:endParaRPr lang="en-US" dirty="0">
              <a:solidFill>
                <a:schemeClr val="bg1"/>
              </a:solidFill>
            </a:endParaRPr>
          </a:p>
        </p:txBody>
      </p:sp>
      <p:sp>
        <p:nvSpPr>
          <p:cNvPr id="22" name="TextBox 21"/>
          <p:cNvSpPr txBox="1"/>
          <p:nvPr/>
        </p:nvSpPr>
        <p:spPr>
          <a:xfrm>
            <a:off x="3393991" y="1260390"/>
            <a:ext cx="1532237" cy="369332"/>
          </a:xfrm>
          <a:prstGeom prst="rect">
            <a:avLst/>
          </a:prstGeom>
          <a:noFill/>
        </p:spPr>
        <p:txBody>
          <a:bodyPr wrap="square" rtlCol="0">
            <a:spAutoFit/>
          </a:bodyPr>
          <a:lstStyle/>
          <a:p>
            <a:pPr algn="ctr"/>
            <a:r>
              <a:rPr lang="en-US" dirty="0" smtClean="0">
                <a:solidFill>
                  <a:schemeClr val="bg1"/>
                </a:solidFill>
              </a:rPr>
              <a:t>Doctor B</a:t>
            </a:r>
            <a:endParaRPr lang="en-US" dirty="0">
              <a:solidFill>
                <a:schemeClr val="bg1"/>
              </a:solidFill>
            </a:endParaRPr>
          </a:p>
        </p:txBody>
      </p:sp>
      <p:sp>
        <p:nvSpPr>
          <p:cNvPr id="23" name="TextBox 22"/>
          <p:cNvSpPr txBox="1"/>
          <p:nvPr/>
        </p:nvSpPr>
        <p:spPr>
          <a:xfrm rot="1252904">
            <a:off x="5193960" y="1495169"/>
            <a:ext cx="1532237" cy="369332"/>
          </a:xfrm>
          <a:prstGeom prst="rect">
            <a:avLst/>
          </a:prstGeom>
          <a:noFill/>
        </p:spPr>
        <p:txBody>
          <a:bodyPr wrap="square" rtlCol="0">
            <a:spAutoFit/>
          </a:bodyPr>
          <a:lstStyle/>
          <a:p>
            <a:pPr algn="ctr"/>
            <a:r>
              <a:rPr lang="en-US" dirty="0" smtClean="0">
                <a:solidFill>
                  <a:schemeClr val="bg1"/>
                </a:solidFill>
              </a:rPr>
              <a:t>Doctor C</a:t>
            </a:r>
            <a:endParaRPr lang="en-US" dirty="0">
              <a:solidFill>
                <a:schemeClr val="bg1"/>
              </a:solidFill>
            </a:endParaRPr>
          </a:p>
        </p:txBody>
      </p:sp>
      <p:sp>
        <p:nvSpPr>
          <p:cNvPr id="24" name="TextBox 23"/>
          <p:cNvSpPr txBox="1"/>
          <p:nvPr/>
        </p:nvSpPr>
        <p:spPr>
          <a:xfrm>
            <a:off x="6993929" y="1556951"/>
            <a:ext cx="4860320" cy="3046988"/>
          </a:xfrm>
          <a:prstGeom prst="rect">
            <a:avLst/>
          </a:prstGeom>
          <a:noFill/>
        </p:spPr>
        <p:txBody>
          <a:bodyPr wrap="square" rtlCol="0">
            <a:spAutoFit/>
          </a:bodyPr>
          <a:lstStyle/>
          <a:p>
            <a:pPr marL="342900" indent="-342900">
              <a:buAutoNum type="arabicPeriod"/>
            </a:pPr>
            <a:r>
              <a:rPr lang="en-US" sz="2400" dirty="0" smtClean="0"/>
              <a:t>They don’t do the procedure.</a:t>
            </a:r>
          </a:p>
          <a:p>
            <a:pPr marL="342900" indent="-342900">
              <a:buAutoNum type="arabicPeriod"/>
            </a:pPr>
            <a:r>
              <a:rPr lang="en-US" sz="2400" dirty="0" smtClean="0"/>
              <a:t>They haven’t diagnosed the problem.</a:t>
            </a:r>
          </a:p>
          <a:p>
            <a:pPr marL="342900" indent="-342900">
              <a:buAutoNum type="arabicPeriod"/>
            </a:pPr>
            <a:r>
              <a:rPr lang="en-US" sz="2400" dirty="0" smtClean="0"/>
              <a:t>The patient doesn’t like the doctor or staff.</a:t>
            </a:r>
          </a:p>
          <a:p>
            <a:pPr marL="342900" indent="-342900">
              <a:buAutoNum type="arabicPeriod"/>
            </a:pPr>
            <a:r>
              <a:rPr lang="en-US" sz="2400" dirty="0" smtClean="0">
                <a:solidFill>
                  <a:srgbClr val="FFFF00"/>
                </a:solidFill>
              </a:rPr>
              <a:t>They haven’t solved the problem.</a:t>
            </a:r>
            <a:endParaRPr lang="en-US" sz="2400" dirty="0">
              <a:solidFill>
                <a:srgbClr val="FFFF00"/>
              </a:solidFill>
            </a:endParaRPr>
          </a:p>
        </p:txBody>
      </p:sp>
      <p:sp>
        <p:nvSpPr>
          <p:cNvPr id="10" name="Striped Right Arrow 9"/>
          <p:cNvSpPr/>
          <p:nvPr/>
        </p:nvSpPr>
        <p:spPr>
          <a:xfrm rot="968922">
            <a:off x="2891195" y="2506961"/>
            <a:ext cx="4104766" cy="376046"/>
          </a:xfrm>
          <a:prstGeom prst="striped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riped Right Arrow 26"/>
          <p:cNvSpPr/>
          <p:nvPr/>
        </p:nvSpPr>
        <p:spPr>
          <a:xfrm rot="930205">
            <a:off x="4032239" y="1921898"/>
            <a:ext cx="2981913" cy="376046"/>
          </a:xfrm>
          <a:prstGeom prst="stripedRightArrow">
            <a:avLst>
              <a:gd name="adj1" fmla="val 44211"/>
              <a:gd name="adj2" fmla="val 55789"/>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triped Right Arrow 27"/>
          <p:cNvSpPr/>
          <p:nvPr/>
        </p:nvSpPr>
        <p:spPr>
          <a:xfrm rot="1346073">
            <a:off x="5671854" y="1368927"/>
            <a:ext cx="1442244" cy="376046"/>
          </a:xfrm>
          <a:prstGeom prst="stripedRightArrow">
            <a:avLst>
              <a:gd name="adj1" fmla="val 44211"/>
              <a:gd name="adj2" fmla="val 55789"/>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531764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p:nvPr/>
        </p:nvGrpSpPr>
        <p:grpSpPr>
          <a:xfrm>
            <a:off x="2676566" y="3252320"/>
            <a:ext cx="3059305" cy="3049313"/>
            <a:chOff x="2725993" y="2099023"/>
            <a:chExt cx="3059305" cy="3049313"/>
          </a:xfrm>
        </p:grpSpPr>
        <p:sp>
          <p:nvSpPr>
            <p:cNvPr id="7" name="Rectangle 6"/>
            <p:cNvSpPr/>
            <p:nvPr/>
          </p:nvSpPr>
          <p:spPr>
            <a:xfrm>
              <a:off x="3449399" y="3376345"/>
              <a:ext cx="1612491" cy="177199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Merge 3"/>
            <p:cNvSpPr/>
            <p:nvPr/>
          </p:nvSpPr>
          <p:spPr>
            <a:xfrm>
              <a:off x="2725993" y="2099023"/>
              <a:ext cx="3059305" cy="2846717"/>
            </a:xfrm>
            <a:prstGeom prst="flowChartMerg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9"/>
          <p:cNvGrpSpPr/>
          <p:nvPr/>
        </p:nvGrpSpPr>
        <p:grpSpPr>
          <a:xfrm rot="19849999">
            <a:off x="1587786" y="970697"/>
            <a:ext cx="2044791" cy="2248828"/>
            <a:chOff x="2769077" y="1784391"/>
            <a:chExt cx="3200400" cy="2951511"/>
          </a:xfrm>
        </p:grpSpPr>
        <p:sp>
          <p:nvSpPr>
            <p:cNvPr id="11" name="Flowchart: Merge 10"/>
            <p:cNvSpPr/>
            <p:nvPr/>
          </p:nvSpPr>
          <p:spPr>
            <a:xfrm>
              <a:off x="2769077" y="1784391"/>
              <a:ext cx="3200400" cy="2846717"/>
            </a:xfrm>
            <a:prstGeom prst="flowChartMerg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Terminator 11"/>
            <p:cNvSpPr/>
            <p:nvPr/>
          </p:nvSpPr>
          <p:spPr>
            <a:xfrm>
              <a:off x="4132051" y="3657600"/>
              <a:ext cx="474453" cy="1078302"/>
            </a:xfrm>
            <a:prstGeom prst="flowChartTermina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12"/>
          <p:cNvGrpSpPr/>
          <p:nvPr/>
        </p:nvGrpSpPr>
        <p:grpSpPr>
          <a:xfrm>
            <a:off x="3165331" y="818297"/>
            <a:ext cx="2044791" cy="2248828"/>
            <a:chOff x="2769077" y="1784391"/>
            <a:chExt cx="3200400" cy="2951511"/>
          </a:xfrm>
        </p:grpSpPr>
        <p:sp>
          <p:nvSpPr>
            <p:cNvPr id="14" name="Flowchart: Merge 13"/>
            <p:cNvSpPr/>
            <p:nvPr/>
          </p:nvSpPr>
          <p:spPr>
            <a:xfrm>
              <a:off x="2769077" y="1784391"/>
              <a:ext cx="3200400" cy="2846717"/>
            </a:xfrm>
            <a:prstGeom prst="flowChartMerg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Terminator 14"/>
            <p:cNvSpPr/>
            <p:nvPr/>
          </p:nvSpPr>
          <p:spPr>
            <a:xfrm>
              <a:off x="4132051" y="3657600"/>
              <a:ext cx="474453" cy="1078302"/>
            </a:xfrm>
            <a:prstGeom prst="flowChartTermina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15"/>
          <p:cNvGrpSpPr/>
          <p:nvPr/>
        </p:nvGrpSpPr>
        <p:grpSpPr>
          <a:xfrm rot="1232044">
            <a:off x="4751113" y="1020123"/>
            <a:ext cx="2044791" cy="2248828"/>
            <a:chOff x="2769077" y="1784391"/>
            <a:chExt cx="3200400" cy="2951511"/>
          </a:xfrm>
        </p:grpSpPr>
        <p:sp>
          <p:nvSpPr>
            <p:cNvPr id="17" name="Flowchart: Merge 16"/>
            <p:cNvSpPr/>
            <p:nvPr/>
          </p:nvSpPr>
          <p:spPr>
            <a:xfrm>
              <a:off x="2769077" y="1784391"/>
              <a:ext cx="3200400" cy="2846717"/>
            </a:xfrm>
            <a:prstGeom prst="flowChartMerg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Terminator 17"/>
            <p:cNvSpPr/>
            <p:nvPr/>
          </p:nvSpPr>
          <p:spPr>
            <a:xfrm>
              <a:off x="4132051" y="3657600"/>
              <a:ext cx="474453" cy="1078302"/>
            </a:xfrm>
            <a:prstGeom prst="flowChartTermina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p:cNvSpPr txBox="1"/>
          <p:nvPr/>
        </p:nvSpPr>
        <p:spPr>
          <a:xfrm>
            <a:off x="3377514" y="3978876"/>
            <a:ext cx="1532237" cy="369332"/>
          </a:xfrm>
          <a:prstGeom prst="rect">
            <a:avLst/>
          </a:prstGeom>
          <a:noFill/>
        </p:spPr>
        <p:txBody>
          <a:bodyPr wrap="square" rtlCol="0">
            <a:spAutoFit/>
          </a:bodyPr>
          <a:lstStyle/>
          <a:p>
            <a:r>
              <a:rPr lang="en-US" dirty="0" smtClean="0">
                <a:solidFill>
                  <a:schemeClr val="bg1"/>
                </a:solidFill>
              </a:rPr>
              <a:t>Your Funnel</a:t>
            </a:r>
            <a:endParaRPr lang="en-US" dirty="0">
              <a:solidFill>
                <a:schemeClr val="bg1"/>
              </a:solidFill>
            </a:endParaRPr>
          </a:p>
        </p:txBody>
      </p:sp>
      <p:sp>
        <p:nvSpPr>
          <p:cNvPr id="20" name="TextBox 19"/>
          <p:cNvSpPr txBox="1"/>
          <p:nvPr/>
        </p:nvSpPr>
        <p:spPr>
          <a:xfrm rot="19956765">
            <a:off x="1602260" y="1437503"/>
            <a:ext cx="1532237" cy="369332"/>
          </a:xfrm>
          <a:prstGeom prst="rect">
            <a:avLst/>
          </a:prstGeom>
          <a:noFill/>
        </p:spPr>
        <p:txBody>
          <a:bodyPr wrap="square" rtlCol="0">
            <a:spAutoFit/>
          </a:bodyPr>
          <a:lstStyle/>
          <a:p>
            <a:pPr algn="ctr"/>
            <a:r>
              <a:rPr lang="en-US" dirty="0" smtClean="0">
                <a:solidFill>
                  <a:schemeClr val="bg1"/>
                </a:solidFill>
              </a:rPr>
              <a:t>Doctor A</a:t>
            </a:r>
            <a:endParaRPr lang="en-US" dirty="0">
              <a:solidFill>
                <a:schemeClr val="bg1"/>
              </a:solidFill>
            </a:endParaRPr>
          </a:p>
        </p:txBody>
      </p:sp>
      <p:sp>
        <p:nvSpPr>
          <p:cNvPr id="22" name="TextBox 21"/>
          <p:cNvSpPr txBox="1"/>
          <p:nvPr/>
        </p:nvSpPr>
        <p:spPr>
          <a:xfrm>
            <a:off x="3393991" y="1260390"/>
            <a:ext cx="1532237" cy="369332"/>
          </a:xfrm>
          <a:prstGeom prst="rect">
            <a:avLst/>
          </a:prstGeom>
          <a:noFill/>
        </p:spPr>
        <p:txBody>
          <a:bodyPr wrap="square" rtlCol="0">
            <a:spAutoFit/>
          </a:bodyPr>
          <a:lstStyle/>
          <a:p>
            <a:pPr algn="ctr"/>
            <a:r>
              <a:rPr lang="en-US" dirty="0" smtClean="0">
                <a:solidFill>
                  <a:schemeClr val="bg1"/>
                </a:solidFill>
              </a:rPr>
              <a:t>Doctor B</a:t>
            </a:r>
            <a:endParaRPr lang="en-US" dirty="0">
              <a:solidFill>
                <a:schemeClr val="bg1"/>
              </a:solidFill>
            </a:endParaRPr>
          </a:p>
        </p:txBody>
      </p:sp>
      <p:sp>
        <p:nvSpPr>
          <p:cNvPr id="23" name="TextBox 22"/>
          <p:cNvSpPr txBox="1"/>
          <p:nvPr/>
        </p:nvSpPr>
        <p:spPr>
          <a:xfrm rot="1252904">
            <a:off x="5193960" y="1495169"/>
            <a:ext cx="1532237" cy="369332"/>
          </a:xfrm>
          <a:prstGeom prst="rect">
            <a:avLst/>
          </a:prstGeom>
          <a:noFill/>
        </p:spPr>
        <p:txBody>
          <a:bodyPr wrap="square" rtlCol="0">
            <a:spAutoFit/>
          </a:bodyPr>
          <a:lstStyle/>
          <a:p>
            <a:pPr algn="ctr"/>
            <a:r>
              <a:rPr lang="en-US" dirty="0" smtClean="0">
                <a:solidFill>
                  <a:schemeClr val="bg1"/>
                </a:solidFill>
              </a:rPr>
              <a:t>Doctor C</a:t>
            </a:r>
            <a:endParaRPr lang="en-US" dirty="0">
              <a:solidFill>
                <a:schemeClr val="bg1"/>
              </a:solidFill>
            </a:endParaRPr>
          </a:p>
        </p:txBody>
      </p:sp>
      <p:sp>
        <p:nvSpPr>
          <p:cNvPr id="24" name="TextBox 23"/>
          <p:cNvSpPr txBox="1"/>
          <p:nvPr/>
        </p:nvSpPr>
        <p:spPr>
          <a:xfrm>
            <a:off x="7447005" y="1556951"/>
            <a:ext cx="4407244" cy="830997"/>
          </a:xfrm>
          <a:prstGeom prst="rect">
            <a:avLst/>
          </a:prstGeom>
          <a:noFill/>
        </p:spPr>
        <p:txBody>
          <a:bodyPr wrap="square" rtlCol="0">
            <a:spAutoFit/>
          </a:bodyPr>
          <a:lstStyle/>
          <a:p>
            <a:pPr marL="342900" indent="-342900" algn="ctr"/>
            <a:r>
              <a:rPr lang="en-US" sz="2400" dirty="0" smtClean="0"/>
              <a:t>This creates an entirely new funnel.</a:t>
            </a:r>
            <a:endParaRPr lang="en-US" sz="2400" dirty="0"/>
          </a:p>
        </p:txBody>
      </p:sp>
    </p:spTree>
    <p:extLst>
      <p:ext uri="{BB962C8B-B14F-4D97-AF65-F5344CB8AC3E}">
        <p14:creationId xmlns="" xmlns:p14="http://schemas.microsoft.com/office/powerpoint/2010/main" val="5317645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p:nvPr/>
        </p:nvGrpSpPr>
        <p:grpSpPr>
          <a:xfrm>
            <a:off x="2676566" y="3252320"/>
            <a:ext cx="3059305" cy="3049313"/>
            <a:chOff x="2725993" y="2099023"/>
            <a:chExt cx="3059305" cy="3049313"/>
          </a:xfrm>
        </p:grpSpPr>
        <p:sp>
          <p:nvSpPr>
            <p:cNvPr id="7" name="Rectangle 6"/>
            <p:cNvSpPr/>
            <p:nvPr/>
          </p:nvSpPr>
          <p:spPr>
            <a:xfrm>
              <a:off x="3449399" y="3376345"/>
              <a:ext cx="1612491" cy="177199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Merge 3"/>
            <p:cNvSpPr/>
            <p:nvPr/>
          </p:nvSpPr>
          <p:spPr>
            <a:xfrm>
              <a:off x="2725993" y="2099023"/>
              <a:ext cx="3059305" cy="2846717"/>
            </a:xfrm>
            <a:prstGeom prst="flowChartMerg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9"/>
          <p:cNvGrpSpPr/>
          <p:nvPr/>
        </p:nvGrpSpPr>
        <p:grpSpPr>
          <a:xfrm rot="19849999">
            <a:off x="1587786" y="970697"/>
            <a:ext cx="2044791" cy="2248828"/>
            <a:chOff x="2769077" y="1784391"/>
            <a:chExt cx="3200400" cy="2951511"/>
          </a:xfrm>
        </p:grpSpPr>
        <p:sp>
          <p:nvSpPr>
            <p:cNvPr id="11" name="Flowchart: Merge 10"/>
            <p:cNvSpPr/>
            <p:nvPr/>
          </p:nvSpPr>
          <p:spPr>
            <a:xfrm>
              <a:off x="2769077" y="1784391"/>
              <a:ext cx="3200400" cy="2846717"/>
            </a:xfrm>
            <a:prstGeom prst="flowChartMerg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Terminator 11"/>
            <p:cNvSpPr/>
            <p:nvPr/>
          </p:nvSpPr>
          <p:spPr>
            <a:xfrm>
              <a:off x="4132051" y="3657600"/>
              <a:ext cx="474453" cy="1078302"/>
            </a:xfrm>
            <a:prstGeom prst="flowChartTermina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12"/>
          <p:cNvGrpSpPr/>
          <p:nvPr/>
        </p:nvGrpSpPr>
        <p:grpSpPr>
          <a:xfrm>
            <a:off x="3165331" y="818297"/>
            <a:ext cx="2044791" cy="2248828"/>
            <a:chOff x="2769077" y="1784391"/>
            <a:chExt cx="3200400" cy="2951511"/>
          </a:xfrm>
        </p:grpSpPr>
        <p:sp>
          <p:nvSpPr>
            <p:cNvPr id="14" name="Flowchart: Merge 13"/>
            <p:cNvSpPr/>
            <p:nvPr/>
          </p:nvSpPr>
          <p:spPr>
            <a:xfrm>
              <a:off x="2769077" y="1784391"/>
              <a:ext cx="3200400" cy="2846717"/>
            </a:xfrm>
            <a:prstGeom prst="flowChartMerg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Terminator 14"/>
            <p:cNvSpPr/>
            <p:nvPr/>
          </p:nvSpPr>
          <p:spPr>
            <a:xfrm>
              <a:off x="4132051" y="3657600"/>
              <a:ext cx="474453" cy="1078302"/>
            </a:xfrm>
            <a:prstGeom prst="flowChartTermina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15"/>
          <p:cNvGrpSpPr/>
          <p:nvPr/>
        </p:nvGrpSpPr>
        <p:grpSpPr>
          <a:xfrm rot="1232044">
            <a:off x="4751113" y="1020123"/>
            <a:ext cx="2044791" cy="2248828"/>
            <a:chOff x="2769077" y="1784391"/>
            <a:chExt cx="3200400" cy="2951511"/>
          </a:xfrm>
        </p:grpSpPr>
        <p:sp>
          <p:nvSpPr>
            <p:cNvPr id="17" name="Flowchart: Merge 16"/>
            <p:cNvSpPr/>
            <p:nvPr/>
          </p:nvSpPr>
          <p:spPr>
            <a:xfrm>
              <a:off x="2769077" y="1784391"/>
              <a:ext cx="3200400" cy="2846717"/>
            </a:xfrm>
            <a:prstGeom prst="flowChartMerg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Terminator 17"/>
            <p:cNvSpPr/>
            <p:nvPr/>
          </p:nvSpPr>
          <p:spPr>
            <a:xfrm>
              <a:off x="4132051" y="3657600"/>
              <a:ext cx="474453" cy="1078302"/>
            </a:xfrm>
            <a:prstGeom prst="flowChartTermina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p:cNvSpPr txBox="1"/>
          <p:nvPr/>
        </p:nvSpPr>
        <p:spPr>
          <a:xfrm>
            <a:off x="3377514" y="3978876"/>
            <a:ext cx="1532237" cy="369332"/>
          </a:xfrm>
          <a:prstGeom prst="rect">
            <a:avLst/>
          </a:prstGeom>
          <a:noFill/>
        </p:spPr>
        <p:txBody>
          <a:bodyPr wrap="square" rtlCol="0">
            <a:spAutoFit/>
          </a:bodyPr>
          <a:lstStyle/>
          <a:p>
            <a:r>
              <a:rPr lang="en-US" dirty="0" smtClean="0">
                <a:solidFill>
                  <a:schemeClr val="bg1"/>
                </a:solidFill>
              </a:rPr>
              <a:t>Your Funnel</a:t>
            </a:r>
            <a:endParaRPr lang="en-US" dirty="0">
              <a:solidFill>
                <a:schemeClr val="bg1"/>
              </a:solidFill>
            </a:endParaRPr>
          </a:p>
        </p:txBody>
      </p:sp>
      <p:sp>
        <p:nvSpPr>
          <p:cNvPr id="20" name="TextBox 19"/>
          <p:cNvSpPr txBox="1"/>
          <p:nvPr/>
        </p:nvSpPr>
        <p:spPr>
          <a:xfrm rot="19956765">
            <a:off x="1602260" y="1437503"/>
            <a:ext cx="1532237" cy="369332"/>
          </a:xfrm>
          <a:prstGeom prst="rect">
            <a:avLst/>
          </a:prstGeom>
          <a:noFill/>
        </p:spPr>
        <p:txBody>
          <a:bodyPr wrap="square" rtlCol="0">
            <a:spAutoFit/>
          </a:bodyPr>
          <a:lstStyle/>
          <a:p>
            <a:pPr algn="ctr"/>
            <a:r>
              <a:rPr lang="en-US" dirty="0" smtClean="0">
                <a:solidFill>
                  <a:schemeClr val="bg1"/>
                </a:solidFill>
              </a:rPr>
              <a:t>Doctor A</a:t>
            </a:r>
            <a:endParaRPr lang="en-US" dirty="0">
              <a:solidFill>
                <a:schemeClr val="bg1"/>
              </a:solidFill>
            </a:endParaRPr>
          </a:p>
        </p:txBody>
      </p:sp>
      <p:sp>
        <p:nvSpPr>
          <p:cNvPr id="22" name="TextBox 21"/>
          <p:cNvSpPr txBox="1"/>
          <p:nvPr/>
        </p:nvSpPr>
        <p:spPr>
          <a:xfrm>
            <a:off x="3393991" y="1260390"/>
            <a:ext cx="1532237" cy="369332"/>
          </a:xfrm>
          <a:prstGeom prst="rect">
            <a:avLst/>
          </a:prstGeom>
          <a:noFill/>
        </p:spPr>
        <p:txBody>
          <a:bodyPr wrap="square" rtlCol="0">
            <a:spAutoFit/>
          </a:bodyPr>
          <a:lstStyle/>
          <a:p>
            <a:pPr algn="ctr"/>
            <a:r>
              <a:rPr lang="en-US" dirty="0" smtClean="0">
                <a:solidFill>
                  <a:schemeClr val="bg1"/>
                </a:solidFill>
              </a:rPr>
              <a:t>Doctor B</a:t>
            </a:r>
            <a:endParaRPr lang="en-US" dirty="0">
              <a:solidFill>
                <a:schemeClr val="bg1"/>
              </a:solidFill>
            </a:endParaRPr>
          </a:p>
        </p:txBody>
      </p:sp>
      <p:sp>
        <p:nvSpPr>
          <p:cNvPr id="23" name="TextBox 22"/>
          <p:cNvSpPr txBox="1"/>
          <p:nvPr/>
        </p:nvSpPr>
        <p:spPr>
          <a:xfrm rot="1252904">
            <a:off x="5193960" y="1495169"/>
            <a:ext cx="1532237" cy="369332"/>
          </a:xfrm>
          <a:prstGeom prst="rect">
            <a:avLst/>
          </a:prstGeom>
          <a:noFill/>
        </p:spPr>
        <p:txBody>
          <a:bodyPr wrap="square" rtlCol="0">
            <a:spAutoFit/>
          </a:bodyPr>
          <a:lstStyle/>
          <a:p>
            <a:pPr algn="ctr"/>
            <a:r>
              <a:rPr lang="en-US" dirty="0" smtClean="0">
                <a:solidFill>
                  <a:schemeClr val="bg1"/>
                </a:solidFill>
              </a:rPr>
              <a:t>Doctor C</a:t>
            </a:r>
            <a:endParaRPr lang="en-US" dirty="0">
              <a:solidFill>
                <a:schemeClr val="bg1"/>
              </a:solidFill>
            </a:endParaRPr>
          </a:p>
        </p:txBody>
      </p:sp>
      <p:grpSp>
        <p:nvGrpSpPr>
          <p:cNvPr id="25" name="Group 24"/>
          <p:cNvGrpSpPr/>
          <p:nvPr/>
        </p:nvGrpSpPr>
        <p:grpSpPr>
          <a:xfrm>
            <a:off x="8082482" y="2237473"/>
            <a:ext cx="3200400" cy="2951511"/>
            <a:chOff x="2769077" y="1784391"/>
            <a:chExt cx="3200400" cy="2951511"/>
          </a:xfrm>
        </p:grpSpPr>
        <p:sp>
          <p:nvSpPr>
            <p:cNvPr id="26" name="Flowchart: Merge 25"/>
            <p:cNvSpPr/>
            <p:nvPr/>
          </p:nvSpPr>
          <p:spPr>
            <a:xfrm>
              <a:off x="2769077" y="1784391"/>
              <a:ext cx="3200400" cy="2846717"/>
            </a:xfrm>
            <a:prstGeom prst="flowChartMerg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Terminator 26"/>
            <p:cNvSpPr/>
            <p:nvPr/>
          </p:nvSpPr>
          <p:spPr>
            <a:xfrm>
              <a:off x="4132051" y="3657600"/>
              <a:ext cx="474453" cy="1078302"/>
            </a:xfrm>
            <a:prstGeom prst="flowChartTermina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p:cNvSpPr txBox="1"/>
          <p:nvPr/>
        </p:nvSpPr>
        <p:spPr>
          <a:xfrm>
            <a:off x="8460259" y="2520778"/>
            <a:ext cx="2413687" cy="369332"/>
          </a:xfrm>
          <a:prstGeom prst="rect">
            <a:avLst/>
          </a:prstGeom>
          <a:noFill/>
        </p:spPr>
        <p:txBody>
          <a:bodyPr wrap="square" rtlCol="0">
            <a:spAutoFit/>
          </a:bodyPr>
          <a:lstStyle/>
          <a:p>
            <a:r>
              <a:rPr lang="en-US" dirty="0" smtClean="0">
                <a:solidFill>
                  <a:schemeClr val="bg1"/>
                </a:solidFill>
              </a:rPr>
              <a:t>Dissatisfied Patients</a:t>
            </a:r>
            <a:endParaRPr lang="en-US" dirty="0">
              <a:solidFill>
                <a:schemeClr val="bg1"/>
              </a:solidFill>
            </a:endParaRPr>
          </a:p>
        </p:txBody>
      </p:sp>
    </p:spTree>
    <p:extLst>
      <p:ext uri="{BB962C8B-B14F-4D97-AF65-F5344CB8AC3E}">
        <p14:creationId xmlns="" xmlns:p14="http://schemas.microsoft.com/office/powerpoint/2010/main" val="5317645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p:nvPr/>
        </p:nvGrpSpPr>
        <p:grpSpPr>
          <a:xfrm>
            <a:off x="2676566" y="3252320"/>
            <a:ext cx="3059305" cy="3049313"/>
            <a:chOff x="2725993" y="2099023"/>
            <a:chExt cx="3059305" cy="3049313"/>
          </a:xfrm>
        </p:grpSpPr>
        <p:sp>
          <p:nvSpPr>
            <p:cNvPr id="7" name="Rectangle 6"/>
            <p:cNvSpPr/>
            <p:nvPr/>
          </p:nvSpPr>
          <p:spPr>
            <a:xfrm>
              <a:off x="3449399" y="3376345"/>
              <a:ext cx="1612491" cy="177199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Merge 3"/>
            <p:cNvSpPr/>
            <p:nvPr/>
          </p:nvSpPr>
          <p:spPr>
            <a:xfrm>
              <a:off x="2725993" y="2099023"/>
              <a:ext cx="3059305" cy="2846717"/>
            </a:xfrm>
            <a:prstGeom prst="flowChartMerg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9"/>
          <p:cNvGrpSpPr/>
          <p:nvPr/>
        </p:nvGrpSpPr>
        <p:grpSpPr>
          <a:xfrm rot="19849999">
            <a:off x="1587786" y="970697"/>
            <a:ext cx="2044791" cy="2248828"/>
            <a:chOff x="2769077" y="1784391"/>
            <a:chExt cx="3200400" cy="2951511"/>
          </a:xfrm>
        </p:grpSpPr>
        <p:sp>
          <p:nvSpPr>
            <p:cNvPr id="11" name="Flowchart: Merge 10"/>
            <p:cNvSpPr/>
            <p:nvPr/>
          </p:nvSpPr>
          <p:spPr>
            <a:xfrm>
              <a:off x="2769077" y="1784391"/>
              <a:ext cx="3200400" cy="2846717"/>
            </a:xfrm>
            <a:prstGeom prst="flowChartMerg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Terminator 11"/>
            <p:cNvSpPr/>
            <p:nvPr/>
          </p:nvSpPr>
          <p:spPr>
            <a:xfrm>
              <a:off x="4132051" y="3657600"/>
              <a:ext cx="474453" cy="1078302"/>
            </a:xfrm>
            <a:prstGeom prst="flowChartTermina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12"/>
          <p:cNvGrpSpPr/>
          <p:nvPr/>
        </p:nvGrpSpPr>
        <p:grpSpPr>
          <a:xfrm>
            <a:off x="2563969" y="867724"/>
            <a:ext cx="2044791" cy="2248828"/>
            <a:chOff x="2769077" y="1784391"/>
            <a:chExt cx="3200400" cy="2951511"/>
          </a:xfrm>
        </p:grpSpPr>
        <p:sp>
          <p:nvSpPr>
            <p:cNvPr id="14" name="Flowchart: Merge 13"/>
            <p:cNvSpPr/>
            <p:nvPr/>
          </p:nvSpPr>
          <p:spPr>
            <a:xfrm>
              <a:off x="2769077" y="1784391"/>
              <a:ext cx="3200400" cy="2846717"/>
            </a:xfrm>
            <a:prstGeom prst="flowChartMerg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Terminator 14"/>
            <p:cNvSpPr/>
            <p:nvPr/>
          </p:nvSpPr>
          <p:spPr>
            <a:xfrm>
              <a:off x="4132051" y="3657600"/>
              <a:ext cx="474453" cy="1078302"/>
            </a:xfrm>
            <a:prstGeom prst="flowChartTermina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15"/>
          <p:cNvGrpSpPr/>
          <p:nvPr/>
        </p:nvGrpSpPr>
        <p:grpSpPr>
          <a:xfrm rot="858286">
            <a:off x="3639004" y="978936"/>
            <a:ext cx="2044791" cy="2248828"/>
            <a:chOff x="2769077" y="1784391"/>
            <a:chExt cx="3200400" cy="2951511"/>
          </a:xfrm>
        </p:grpSpPr>
        <p:sp>
          <p:nvSpPr>
            <p:cNvPr id="17" name="Flowchart: Merge 16"/>
            <p:cNvSpPr/>
            <p:nvPr/>
          </p:nvSpPr>
          <p:spPr>
            <a:xfrm>
              <a:off x="2769077" y="1784391"/>
              <a:ext cx="3200400" cy="2846717"/>
            </a:xfrm>
            <a:prstGeom prst="flowChartMerg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Terminator 17"/>
            <p:cNvSpPr/>
            <p:nvPr/>
          </p:nvSpPr>
          <p:spPr>
            <a:xfrm>
              <a:off x="4132051" y="3657600"/>
              <a:ext cx="474453" cy="1078302"/>
            </a:xfrm>
            <a:prstGeom prst="flowChartTermina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p:cNvSpPr txBox="1"/>
          <p:nvPr/>
        </p:nvSpPr>
        <p:spPr>
          <a:xfrm>
            <a:off x="3377514" y="3978876"/>
            <a:ext cx="1532237" cy="369332"/>
          </a:xfrm>
          <a:prstGeom prst="rect">
            <a:avLst/>
          </a:prstGeom>
          <a:noFill/>
        </p:spPr>
        <p:txBody>
          <a:bodyPr wrap="square" rtlCol="0">
            <a:spAutoFit/>
          </a:bodyPr>
          <a:lstStyle/>
          <a:p>
            <a:r>
              <a:rPr lang="en-US" dirty="0" smtClean="0">
                <a:solidFill>
                  <a:schemeClr val="bg1"/>
                </a:solidFill>
              </a:rPr>
              <a:t>Your Funnel</a:t>
            </a:r>
            <a:endParaRPr lang="en-US" dirty="0">
              <a:solidFill>
                <a:schemeClr val="bg1"/>
              </a:solidFill>
            </a:endParaRPr>
          </a:p>
        </p:txBody>
      </p:sp>
      <p:sp>
        <p:nvSpPr>
          <p:cNvPr id="20" name="TextBox 19"/>
          <p:cNvSpPr txBox="1"/>
          <p:nvPr/>
        </p:nvSpPr>
        <p:spPr>
          <a:xfrm rot="19956765">
            <a:off x="1602260" y="1437503"/>
            <a:ext cx="1532237" cy="369332"/>
          </a:xfrm>
          <a:prstGeom prst="rect">
            <a:avLst/>
          </a:prstGeom>
          <a:noFill/>
        </p:spPr>
        <p:txBody>
          <a:bodyPr wrap="square" rtlCol="0">
            <a:spAutoFit/>
          </a:bodyPr>
          <a:lstStyle/>
          <a:p>
            <a:pPr algn="ctr"/>
            <a:r>
              <a:rPr lang="en-US" dirty="0" smtClean="0">
                <a:solidFill>
                  <a:schemeClr val="bg1"/>
                </a:solidFill>
              </a:rPr>
              <a:t>Doctor A</a:t>
            </a:r>
            <a:endParaRPr lang="en-US" dirty="0">
              <a:solidFill>
                <a:schemeClr val="bg1"/>
              </a:solidFill>
            </a:endParaRPr>
          </a:p>
        </p:txBody>
      </p:sp>
      <p:sp>
        <p:nvSpPr>
          <p:cNvPr id="22" name="TextBox 21"/>
          <p:cNvSpPr txBox="1"/>
          <p:nvPr/>
        </p:nvSpPr>
        <p:spPr>
          <a:xfrm>
            <a:off x="2710251" y="1260390"/>
            <a:ext cx="1532237" cy="369332"/>
          </a:xfrm>
          <a:prstGeom prst="rect">
            <a:avLst/>
          </a:prstGeom>
          <a:noFill/>
        </p:spPr>
        <p:txBody>
          <a:bodyPr wrap="square" rtlCol="0">
            <a:spAutoFit/>
          </a:bodyPr>
          <a:lstStyle/>
          <a:p>
            <a:pPr algn="ctr"/>
            <a:r>
              <a:rPr lang="en-US" dirty="0" smtClean="0">
                <a:solidFill>
                  <a:schemeClr val="bg1"/>
                </a:solidFill>
              </a:rPr>
              <a:t>Doctor B</a:t>
            </a:r>
            <a:endParaRPr lang="en-US" dirty="0">
              <a:solidFill>
                <a:schemeClr val="bg1"/>
              </a:solidFill>
            </a:endParaRPr>
          </a:p>
        </p:txBody>
      </p:sp>
      <p:sp>
        <p:nvSpPr>
          <p:cNvPr id="23" name="TextBox 22"/>
          <p:cNvSpPr txBox="1"/>
          <p:nvPr/>
        </p:nvSpPr>
        <p:spPr>
          <a:xfrm rot="891648">
            <a:off x="3884146" y="1313937"/>
            <a:ext cx="1532237" cy="369332"/>
          </a:xfrm>
          <a:prstGeom prst="rect">
            <a:avLst/>
          </a:prstGeom>
          <a:noFill/>
        </p:spPr>
        <p:txBody>
          <a:bodyPr wrap="square" rtlCol="0">
            <a:spAutoFit/>
          </a:bodyPr>
          <a:lstStyle/>
          <a:p>
            <a:pPr algn="ctr"/>
            <a:r>
              <a:rPr lang="en-US" dirty="0" smtClean="0">
                <a:solidFill>
                  <a:schemeClr val="bg1"/>
                </a:solidFill>
              </a:rPr>
              <a:t>Doctor C</a:t>
            </a:r>
            <a:endParaRPr lang="en-US" dirty="0">
              <a:solidFill>
                <a:schemeClr val="bg1"/>
              </a:solidFill>
            </a:endParaRPr>
          </a:p>
        </p:txBody>
      </p:sp>
      <p:grpSp>
        <p:nvGrpSpPr>
          <p:cNvPr id="8" name="Group 24"/>
          <p:cNvGrpSpPr/>
          <p:nvPr/>
        </p:nvGrpSpPr>
        <p:grpSpPr>
          <a:xfrm rot="1787076">
            <a:off x="4227175" y="599937"/>
            <a:ext cx="3200400" cy="2951511"/>
            <a:chOff x="2769077" y="1784391"/>
            <a:chExt cx="3200400" cy="2951511"/>
          </a:xfrm>
        </p:grpSpPr>
        <p:sp>
          <p:nvSpPr>
            <p:cNvPr id="26" name="Flowchart: Merge 25"/>
            <p:cNvSpPr/>
            <p:nvPr/>
          </p:nvSpPr>
          <p:spPr>
            <a:xfrm>
              <a:off x="2769077" y="1784391"/>
              <a:ext cx="3200400" cy="2846717"/>
            </a:xfrm>
            <a:prstGeom prst="flowChartMerg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Terminator 26"/>
            <p:cNvSpPr/>
            <p:nvPr/>
          </p:nvSpPr>
          <p:spPr>
            <a:xfrm>
              <a:off x="4132051" y="3657600"/>
              <a:ext cx="474453" cy="1078302"/>
            </a:xfrm>
            <a:prstGeom prst="flowChartTermina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p:cNvSpPr txBox="1"/>
          <p:nvPr/>
        </p:nvSpPr>
        <p:spPr>
          <a:xfrm rot="1937260">
            <a:off x="5123934" y="1186247"/>
            <a:ext cx="2413687" cy="369332"/>
          </a:xfrm>
          <a:prstGeom prst="rect">
            <a:avLst/>
          </a:prstGeom>
          <a:noFill/>
        </p:spPr>
        <p:txBody>
          <a:bodyPr wrap="square" rtlCol="0">
            <a:spAutoFit/>
          </a:bodyPr>
          <a:lstStyle/>
          <a:p>
            <a:r>
              <a:rPr lang="en-US" dirty="0" smtClean="0">
                <a:solidFill>
                  <a:schemeClr val="bg1"/>
                </a:solidFill>
              </a:rPr>
              <a:t>Dissatisfied Patients</a:t>
            </a:r>
            <a:endParaRPr lang="en-US" dirty="0">
              <a:solidFill>
                <a:schemeClr val="bg1"/>
              </a:solidFill>
            </a:endParaRPr>
          </a:p>
        </p:txBody>
      </p:sp>
    </p:spTree>
    <p:extLst>
      <p:ext uri="{BB962C8B-B14F-4D97-AF65-F5344CB8AC3E}">
        <p14:creationId xmlns="" xmlns:p14="http://schemas.microsoft.com/office/powerpoint/2010/main" val="5317645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789405" y="4512217"/>
            <a:ext cx="864973" cy="181413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Merge 3"/>
          <p:cNvSpPr/>
          <p:nvPr/>
        </p:nvSpPr>
        <p:spPr>
          <a:xfrm>
            <a:off x="2248930" y="3204519"/>
            <a:ext cx="3948375" cy="2914415"/>
          </a:xfrm>
          <a:prstGeom prst="flowChartMerg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377514" y="3978876"/>
            <a:ext cx="1532237" cy="369332"/>
          </a:xfrm>
          <a:prstGeom prst="rect">
            <a:avLst/>
          </a:prstGeom>
          <a:noFill/>
        </p:spPr>
        <p:txBody>
          <a:bodyPr wrap="square" rtlCol="0">
            <a:spAutoFit/>
          </a:bodyPr>
          <a:lstStyle/>
          <a:p>
            <a:r>
              <a:rPr lang="en-US" dirty="0" smtClean="0">
                <a:solidFill>
                  <a:schemeClr val="bg1"/>
                </a:solidFill>
              </a:rPr>
              <a:t>Your Funnel</a:t>
            </a:r>
            <a:endParaRPr lang="en-US" dirty="0">
              <a:solidFill>
                <a:schemeClr val="bg1"/>
              </a:solidFill>
            </a:endParaRPr>
          </a:p>
        </p:txBody>
      </p:sp>
      <p:sp>
        <p:nvSpPr>
          <p:cNvPr id="28" name="TextBox 27"/>
          <p:cNvSpPr txBox="1"/>
          <p:nvPr/>
        </p:nvSpPr>
        <p:spPr>
          <a:xfrm>
            <a:off x="2248930" y="2527942"/>
            <a:ext cx="1414655" cy="646331"/>
          </a:xfrm>
          <a:prstGeom prst="rect">
            <a:avLst/>
          </a:prstGeom>
          <a:solidFill>
            <a:schemeClr val="accent2">
              <a:lumMod val="75000"/>
            </a:schemeClr>
          </a:solidFill>
        </p:spPr>
        <p:txBody>
          <a:bodyPr wrap="square" rtlCol="0">
            <a:spAutoFit/>
          </a:bodyPr>
          <a:lstStyle/>
          <a:p>
            <a:pPr algn="ctr"/>
            <a:r>
              <a:rPr lang="en-US" dirty="0" smtClean="0"/>
              <a:t>Dissatisfied Patients</a:t>
            </a:r>
            <a:endParaRPr lang="en-US" dirty="0"/>
          </a:p>
        </p:txBody>
      </p:sp>
      <p:sp>
        <p:nvSpPr>
          <p:cNvPr id="30" name="TextBox 29"/>
          <p:cNvSpPr txBox="1"/>
          <p:nvPr/>
        </p:nvSpPr>
        <p:spPr>
          <a:xfrm>
            <a:off x="3739979" y="2529622"/>
            <a:ext cx="996778" cy="646331"/>
          </a:xfrm>
          <a:prstGeom prst="rect">
            <a:avLst/>
          </a:prstGeom>
          <a:solidFill>
            <a:schemeClr val="accent2">
              <a:lumMod val="75000"/>
            </a:schemeClr>
          </a:solidFill>
        </p:spPr>
        <p:txBody>
          <a:bodyPr wrap="square" rtlCol="0">
            <a:spAutoFit/>
          </a:bodyPr>
          <a:lstStyle/>
          <a:p>
            <a:pPr algn="ctr"/>
            <a:r>
              <a:rPr lang="en-US" dirty="0" smtClean="0"/>
              <a:t>New arrivals</a:t>
            </a:r>
            <a:endParaRPr lang="en-US" dirty="0"/>
          </a:p>
        </p:txBody>
      </p:sp>
      <p:sp>
        <p:nvSpPr>
          <p:cNvPr id="31" name="TextBox 30"/>
          <p:cNvSpPr txBox="1"/>
          <p:nvPr/>
        </p:nvSpPr>
        <p:spPr>
          <a:xfrm>
            <a:off x="4813151" y="2536360"/>
            <a:ext cx="1371600" cy="646331"/>
          </a:xfrm>
          <a:prstGeom prst="rect">
            <a:avLst/>
          </a:prstGeom>
          <a:solidFill>
            <a:schemeClr val="accent2">
              <a:lumMod val="75000"/>
            </a:schemeClr>
          </a:solidFill>
        </p:spPr>
        <p:txBody>
          <a:bodyPr wrap="square" rtlCol="0">
            <a:spAutoFit/>
          </a:bodyPr>
          <a:lstStyle/>
          <a:p>
            <a:pPr algn="ctr"/>
            <a:r>
              <a:rPr lang="en-US" dirty="0" smtClean="0"/>
              <a:t>Second opinions</a:t>
            </a:r>
            <a:endParaRPr lang="en-US" dirty="0"/>
          </a:p>
        </p:txBody>
      </p:sp>
      <p:sp>
        <p:nvSpPr>
          <p:cNvPr id="32" name="TextBox 31"/>
          <p:cNvSpPr txBox="1"/>
          <p:nvPr/>
        </p:nvSpPr>
        <p:spPr>
          <a:xfrm>
            <a:off x="3288960" y="1752518"/>
            <a:ext cx="1441620" cy="646331"/>
          </a:xfrm>
          <a:prstGeom prst="rect">
            <a:avLst/>
          </a:prstGeom>
          <a:solidFill>
            <a:schemeClr val="accent2">
              <a:lumMod val="75000"/>
            </a:schemeClr>
          </a:solidFill>
        </p:spPr>
        <p:txBody>
          <a:bodyPr wrap="square" rtlCol="0">
            <a:spAutoFit/>
          </a:bodyPr>
          <a:lstStyle/>
          <a:p>
            <a:pPr algn="ctr"/>
            <a:r>
              <a:rPr lang="en-US" dirty="0" smtClean="0"/>
              <a:t>Special Procedures</a:t>
            </a:r>
            <a:endParaRPr lang="en-US" dirty="0"/>
          </a:p>
        </p:txBody>
      </p:sp>
      <p:sp>
        <p:nvSpPr>
          <p:cNvPr id="33" name="TextBox 32"/>
          <p:cNvSpPr txBox="1"/>
          <p:nvPr/>
        </p:nvSpPr>
        <p:spPr>
          <a:xfrm>
            <a:off x="4747059" y="1752517"/>
            <a:ext cx="1857632" cy="646331"/>
          </a:xfrm>
          <a:prstGeom prst="rect">
            <a:avLst/>
          </a:prstGeom>
          <a:solidFill>
            <a:schemeClr val="accent2">
              <a:lumMod val="75000"/>
            </a:schemeClr>
          </a:solidFill>
        </p:spPr>
        <p:txBody>
          <a:bodyPr wrap="square" rtlCol="0">
            <a:spAutoFit/>
          </a:bodyPr>
          <a:lstStyle/>
          <a:p>
            <a:pPr algn="ctr"/>
            <a:r>
              <a:rPr lang="en-US" dirty="0" smtClean="0"/>
              <a:t>No Care for a long Time</a:t>
            </a:r>
            <a:endParaRPr lang="en-US" dirty="0"/>
          </a:p>
        </p:txBody>
      </p:sp>
      <p:sp>
        <p:nvSpPr>
          <p:cNvPr id="34" name="TextBox 33"/>
          <p:cNvSpPr txBox="1"/>
          <p:nvPr/>
        </p:nvSpPr>
        <p:spPr>
          <a:xfrm>
            <a:off x="1857633" y="2121850"/>
            <a:ext cx="1441620" cy="369332"/>
          </a:xfrm>
          <a:prstGeom prst="rect">
            <a:avLst/>
          </a:prstGeom>
          <a:solidFill>
            <a:schemeClr val="accent2">
              <a:lumMod val="75000"/>
            </a:schemeClr>
          </a:solidFill>
        </p:spPr>
        <p:txBody>
          <a:bodyPr wrap="square" rtlCol="0">
            <a:spAutoFit/>
          </a:bodyPr>
          <a:lstStyle/>
          <a:p>
            <a:pPr algn="ctr"/>
            <a:r>
              <a:rPr lang="en-US" dirty="0" smtClean="0"/>
              <a:t>Cosmetic </a:t>
            </a:r>
            <a:endParaRPr lang="en-US" dirty="0"/>
          </a:p>
        </p:txBody>
      </p:sp>
      <p:sp>
        <p:nvSpPr>
          <p:cNvPr id="35" name="TextBox 34"/>
          <p:cNvSpPr txBox="1"/>
          <p:nvPr/>
        </p:nvSpPr>
        <p:spPr>
          <a:xfrm>
            <a:off x="1591964" y="1752518"/>
            <a:ext cx="1680517" cy="369332"/>
          </a:xfrm>
          <a:prstGeom prst="rect">
            <a:avLst/>
          </a:prstGeom>
          <a:solidFill>
            <a:schemeClr val="accent2">
              <a:lumMod val="75000"/>
            </a:schemeClr>
          </a:solidFill>
        </p:spPr>
        <p:txBody>
          <a:bodyPr wrap="square" rtlCol="0">
            <a:spAutoFit/>
          </a:bodyPr>
          <a:lstStyle/>
          <a:p>
            <a:pPr algn="ctr"/>
            <a:r>
              <a:rPr lang="en-US" dirty="0" smtClean="0"/>
              <a:t>Emergencies </a:t>
            </a:r>
            <a:endParaRPr lang="en-US" dirty="0"/>
          </a:p>
        </p:txBody>
      </p:sp>
      <p:sp>
        <p:nvSpPr>
          <p:cNvPr id="2" name="TextBox 1"/>
          <p:cNvSpPr txBox="1"/>
          <p:nvPr/>
        </p:nvSpPr>
        <p:spPr>
          <a:xfrm>
            <a:off x="1591964" y="1189892"/>
            <a:ext cx="5012727" cy="523220"/>
          </a:xfrm>
          <a:prstGeom prst="rect">
            <a:avLst/>
          </a:prstGeom>
          <a:solidFill>
            <a:srgbClr val="00B050"/>
          </a:solidFill>
        </p:spPr>
        <p:txBody>
          <a:bodyPr wrap="square" rtlCol="0">
            <a:spAutoFit/>
          </a:bodyPr>
          <a:lstStyle/>
          <a:p>
            <a:pPr algn="ctr"/>
            <a:r>
              <a:rPr lang="en-US" sz="2800" dirty="0" smtClean="0">
                <a:effectLst>
                  <a:outerShdw blurRad="38100" dist="38100" dir="2700000" algn="tl">
                    <a:srgbClr val="000000">
                      <a:alpha val="43137"/>
                    </a:srgbClr>
                  </a:outerShdw>
                </a:effectLst>
              </a:rPr>
              <a:t>Looking for Expertise</a:t>
            </a:r>
            <a:endParaRPr lang="en-US" sz="2800" dirty="0">
              <a:effectLst>
                <a:outerShdw blurRad="38100" dist="38100" dir="2700000" algn="tl">
                  <a:srgbClr val="000000">
                    <a:alpha val="43137"/>
                  </a:srgbClr>
                </a:outerShdw>
              </a:effectLst>
            </a:endParaRPr>
          </a:p>
        </p:txBody>
      </p:sp>
    </p:spTree>
    <p:extLst>
      <p:ext uri="{BB962C8B-B14F-4D97-AF65-F5344CB8AC3E}">
        <p14:creationId xmlns="" xmlns:p14="http://schemas.microsoft.com/office/powerpoint/2010/main" val="531764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ipe(down)">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31" grpId="0" animBg="1"/>
      <p:bldP spid="32" grpId="0" animBg="1"/>
      <p:bldP spid="33" grpId="0" animBg="1"/>
      <p:bldP spid="34" grpId="0" animBg="1"/>
      <p:bldP spid="35"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9706" y="5350933"/>
            <a:ext cx="8534400" cy="1507067"/>
          </a:xfrm>
        </p:spPr>
        <p:txBody>
          <a:bodyPr/>
          <a:lstStyle/>
          <a:p>
            <a:r>
              <a:rPr lang="en-US" dirty="0" smtClean="0"/>
              <a:t>The Marketing Funnel</a:t>
            </a:r>
            <a:endParaRPr lang="en-US" dirty="0"/>
          </a:p>
        </p:txBody>
      </p:sp>
      <p:grpSp>
        <p:nvGrpSpPr>
          <p:cNvPr id="6" name="Group 5"/>
          <p:cNvGrpSpPr/>
          <p:nvPr/>
        </p:nvGrpSpPr>
        <p:grpSpPr>
          <a:xfrm>
            <a:off x="2769077" y="1784391"/>
            <a:ext cx="3200400" cy="2951511"/>
            <a:chOff x="2769077" y="1784391"/>
            <a:chExt cx="3200400" cy="2951511"/>
          </a:xfrm>
        </p:grpSpPr>
        <p:sp>
          <p:nvSpPr>
            <p:cNvPr id="4" name="Flowchart: Merge 3"/>
            <p:cNvSpPr/>
            <p:nvPr/>
          </p:nvSpPr>
          <p:spPr>
            <a:xfrm>
              <a:off x="2769077" y="1784391"/>
              <a:ext cx="3200400" cy="2846717"/>
            </a:xfrm>
            <a:prstGeom prst="flowChartMerg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Terminator 4"/>
            <p:cNvSpPr/>
            <p:nvPr/>
          </p:nvSpPr>
          <p:spPr>
            <a:xfrm>
              <a:off x="4132051" y="3657600"/>
              <a:ext cx="474453" cy="1078302"/>
            </a:xfrm>
            <a:prstGeom prst="flowChartTermina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p:cNvSpPr txBox="1"/>
          <p:nvPr/>
        </p:nvSpPr>
        <p:spPr>
          <a:xfrm>
            <a:off x="6161313" y="6008915"/>
            <a:ext cx="3102429" cy="369332"/>
          </a:xfrm>
          <a:prstGeom prst="rect">
            <a:avLst/>
          </a:prstGeom>
          <a:noFill/>
        </p:spPr>
        <p:txBody>
          <a:bodyPr wrap="square" rtlCol="0">
            <a:spAutoFit/>
          </a:bodyPr>
          <a:lstStyle/>
          <a:p>
            <a:r>
              <a:rPr lang="en-US" dirty="0" smtClean="0"/>
              <a:t>-- Townsend 1924</a:t>
            </a:r>
            <a:endParaRPr lang="en-US" dirty="0"/>
          </a:p>
        </p:txBody>
      </p:sp>
    </p:spTree>
    <p:extLst>
      <p:ext uri="{BB962C8B-B14F-4D97-AF65-F5344CB8AC3E}">
        <p14:creationId xmlns="" xmlns:p14="http://schemas.microsoft.com/office/powerpoint/2010/main" val="38474977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positioning</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 xmlns:p14="http://schemas.microsoft.com/office/powerpoint/2010/main" val="26690405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positioning</a:t>
            </a:r>
            <a:endParaRPr lang="en-US"/>
          </a:p>
        </p:txBody>
      </p:sp>
      <p:sp>
        <p:nvSpPr>
          <p:cNvPr id="3" name="Content Placeholder 2"/>
          <p:cNvSpPr>
            <a:spLocks noGrp="1"/>
          </p:cNvSpPr>
          <p:nvPr>
            <p:ph idx="1"/>
          </p:nvPr>
        </p:nvSpPr>
        <p:spPr/>
        <p:txBody>
          <a:bodyPr anchor="t">
            <a:normAutofit/>
          </a:bodyPr>
          <a:lstStyle/>
          <a:p>
            <a:pPr marL="742950" indent="-742950">
              <a:buFont typeface="+mj-lt"/>
              <a:buAutoNum type="arabicPeriod"/>
            </a:pPr>
            <a:r>
              <a:rPr lang="en-US" sz="3200" dirty="0" smtClean="0">
                <a:solidFill>
                  <a:schemeClr val="tx1"/>
                </a:solidFill>
              </a:rPr>
              <a:t>Find out what position you own.</a:t>
            </a:r>
            <a:endParaRPr lang="en-US" sz="3200" dirty="0">
              <a:solidFill>
                <a:schemeClr val="tx1"/>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positioning</a:t>
            </a:r>
            <a:endParaRPr lang="en-US"/>
          </a:p>
        </p:txBody>
      </p:sp>
      <p:sp>
        <p:nvSpPr>
          <p:cNvPr id="3" name="Content Placeholder 2"/>
          <p:cNvSpPr>
            <a:spLocks noGrp="1"/>
          </p:cNvSpPr>
          <p:nvPr>
            <p:ph idx="1"/>
          </p:nvPr>
        </p:nvSpPr>
        <p:spPr>
          <a:xfrm>
            <a:off x="684212" y="685800"/>
            <a:ext cx="10079038" cy="3615267"/>
          </a:xfrm>
        </p:spPr>
        <p:txBody>
          <a:bodyPr anchor="t">
            <a:normAutofit/>
          </a:bodyPr>
          <a:lstStyle/>
          <a:p>
            <a:pPr marL="742950" indent="-742950">
              <a:buFont typeface="+mj-lt"/>
              <a:buAutoNum type="arabicPeriod"/>
            </a:pPr>
            <a:r>
              <a:rPr lang="en-US" sz="3200" dirty="0" smtClean="0">
                <a:solidFill>
                  <a:schemeClr val="tx1"/>
                </a:solidFill>
              </a:rPr>
              <a:t>Find out what position you own.</a:t>
            </a:r>
          </a:p>
          <a:p>
            <a:pPr marL="742950" indent="-742950">
              <a:buFont typeface="+mj-lt"/>
              <a:buAutoNum type="arabicPeriod"/>
            </a:pPr>
            <a:r>
              <a:rPr lang="en-US" sz="3200" dirty="0" smtClean="0">
                <a:solidFill>
                  <a:schemeClr val="tx1"/>
                </a:solidFill>
              </a:rPr>
              <a:t>Adopt a position that you want to own.</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positioning</a:t>
            </a:r>
            <a:endParaRPr lang="en-US"/>
          </a:p>
        </p:txBody>
      </p:sp>
      <p:sp>
        <p:nvSpPr>
          <p:cNvPr id="3" name="Content Placeholder 2"/>
          <p:cNvSpPr>
            <a:spLocks noGrp="1"/>
          </p:cNvSpPr>
          <p:nvPr>
            <p:ph idx="1"/>
          </p:nvPr>
        </p:nvSpPr>
        <p:spPr>
          <a:xfrm>
            <a:off x="684212" y="685800"/>
            <a:ext cx="10079038" cy="3615267"/>
          </a:xfrm>
        </p:spPr>
        <p:txBody>
          <a:bodyPr anchor="t">
            <a:normAutofit/>
          </a:bodyPr>
          <a:lstStyle/>
          <a:p>
            <a:pPr marL="742950" indent="-742950">
              <a:buFont typeface="+mj-lt"/>
              <a:buAutoNum type="arabicPeriod"/>
            </a:pPr>
            <a:r>
              <a:rPr lang="en-US" sz="3200" dirty="0" smtClean="0">
                <a:solidFill>
                  <a:schemeClr val="tx1"/>
                </a:solidFill>
              </a:rPr>
              <a:t>Find out what position you own.</a:t>
            </a:r>
          </a:p>
          <a:p>
            <a:pPr marL="742950" indent="-742950">
              <a:buFont typeface="+mj-lt"/>
              <a:buAutoNum type="arabicPeriod"/>
            </a:pPr>
            <a:r>
              <a:rPr lang="en-US" sz="3200" dirty="0" smtClean="0">
                <a:solidFill>
                  <a:schemeClr val="tx1"/>
                </a:solidFill>
              </a:rPr>
              <a:t>Adopt a position that you want to own.</a:t>
            </a:r>
          </a:p>
          <a:p>
            <a:pPr marL="742950" indent="-742950">
              <a:buFont typeface="+mj-lt"/>
              <a:buAutoNum type="arabicPeriod"/>
            </a:pPr>
            <a:r>
              <a:rPr lang="en-US" sz="3200" dirty="0" smtClean="0">
                <a:solidFill>
                  <a:schemeClr val="tx1"/>
                </a:solidFill>
              </a:rPr>
              <a:t>Convince everyone to concentrate exclusively on this one positioning approach.</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4211" y="685800"/>
            <a:ext cx="10126663" cy="6000750"/>
          </a:xfrm>
        </p:spPr>
        <p:txBody>
          <a:bodyPr anchor="t">
            <a:normAutofit/>
          </a:bodyPr>
          <a:lstStyle/>
          <a:p>
            <a:pPr marL="742950" indent="-742950">
              <a:buFont typeface="+mj-lt"/>
              <a:buAutoNum type="arabicPeriod"/>
            </a:pPr>
            <a:r>
              <a:rPr lang="en-US" sz="3200" dirty="0" smtClean="0">
                <a:solidFill>
                  <a:schemeClr val="tx1"/>
                </a:solidFill>
              </a:rPr>
              <a:t>Find out what position you own.</a:t>
            </a:r>
          </a:p>
          <a:p>
            <a:pPr marL="742950" indent="-742950">
              <a:buFont typeface="+mj-lt"/>
              <a:buAutoNum type="arabicPeriod"/>
            </a:pPr>
            <a:r>
              <a:rPr lang="en-US" sz="3200" dirty="0" smtClean="0">
                <a:solidFill>
                  <a:schemeClr val="tx1"/>
                </a:solidFill>
              </a:rPr>
              <a:t>Adopt a position that you want to own.</a:t>
            </a:r>
          </a:p>
          <a:p>
            <a:pPr marL="742950" indent="-742950">
              <a:buFont typeface="+mj-lt"/>
              <a:buAutoNum type="arabicPeriod"/>
            </a:pPr>
            <a:r>
              <a:rPr lang="en-US" sz="3200" dirty="0" smtClean="0">
                <a:solidFill>
                  <a:schemeClr val="tx1"/>
                </a:solidFill>
              </a:rPr>
              <a:t>Convince everyone to concentrate exclusively on this one positioning approach.</a:t>
            </a:r>
          </a:p>
          <a:p>
            <a:pPr marL="742950" indent="-742950">
              <a:buFont typeface="+mj-lt"/>
              <a:buAutoNum type="arabicPeriod"/>
            </a:pPr>
            <a:r>
              <a:rPr lang="en-US" sz="3200" dirty="0" smtClean="0">
                <a:solidFill>
                  <a:schemeClr val="tx1"/>
                </a:solidFill>
              </a:rPr>
              <a:t>From time to time, evaluate your PR position along with your advertising, merchandising, and overall marketing positions</a:t>
            </a:r>
            <a:r>
              <a:rPr lang="en-US" sz="3200" smtClean="0">
                <a:solidFill>
                  <a:schemeClr val="tx1"/>
                </a:solidFill>
              </a:rPr>
              <a:t>.                          </a:t>
            </a:r>
            <a:endParaRPr lang="en-US" sz="3200" dirty="0" smtClean="0">
              <a:solidFill>
                <a:schemeClr val="tx1"/>
              </a:solidFill>
            </a:endParaRPr>
          </a:p>
          <a:p>
            <a:pPr marL="742950" indent="-742950">
              <a:buNone/>
            </a:pPr>
            <a:r>
              <a:rPr lang="en-US" sz="3200" dirty="0" smtClean="0">
                <a:solidFill>
                  <a:schemeClr val="tx1"/>
                </a:solidFill>
              </a:rPr>
              <a:t>                                                  </a:t>
            </a:r>
            <a:r>
              <a:rPr lang="en-US" dirty="0" smtClean="0">
                <a:solidFill>
                  <a:schemeClr val="tx1"/>
                </a:solidFill>
              </a:rPr>
              <a:t>--Hubbard, PR Series</a:t>
            </a:r>
          </a:p>
          <a:p>
            <a:pPr marL="742950" indent="-742950">
              <a:buFont typeface="+mj-lt"/>
              <a:buAutoNum type="arabicPeriod"/>
            </a:pPr>
            <a:endParaRPr lang="en-US" sz="3200" dirty="0" smtClean="0">
              <a:solidFill>
                <a:schemeClr val="tx1"/>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chor="t">
            <a:noAutofit/>
          </a:bodyPr>
          <a:lstStyle/>
          <a:p>
            <a:pPr marL="457200" indent="-457200">
              <a:buFont typeface="+mj-lt"/>
              <a:buAutoNum type="arabicPeriod"/>
            </a:pPr>
            <a:r>
              <a:rPr lang="en-US" sz="2800" dirty="0" smtClean="0">
                <a:solidFill>
                  <a:srgbClr val="FFFF00"/>
                </a:solidFill>
              </a:rPr>
              <a:t>What is it?</a:t>
            </a:r>
          </a:p>
          <a:p>
            <a:pPr marL="457200" indent="-457200">
              <a:buFont typeface="+mj-lt"/>
              <a:buAutoNum type="arabicPeriod"/>
            </a:pPr>
            <a:r>
              <a:rPr lang="en-US" sz="2800" dirty="0" smtClean="0">
                <a:solidFill>
                  <a:srgbClr val="FFFF00"/>
                </a:solidFill>
              </a:rPr>
              <a:t>How valuable is it?</a:t>
            </a:r>
          </a:p>
          <a:p>
            <a:pPr marL="457200" indent="-457200">
              <a:buFont typeface="+mj-lt"/>
              <a:buAutoNum type="arabicPeriod"/>
            </a:pPr>
            <a:r>
              <a:rPr lang="en-US" sz="2800" dirty="0" smtClean="0">
                <a:solidFill>
                  <a:srgbClr val="FFFF00"/>
                </a:solidFill>
              </a:rPr>
              <a:t>What does it do?</a:t>
            </a:r>
          </a:p>
          <a:p>
            <a:pPr marL="457200" indent="-457200">
              <a:buFont typeface="+mj-lt"/>
              <a:buAutoNum type="arabicPeriod"/>
            </a:pPr>
            <a:r>
              <a:rPr lang="en-US" sz="2800" dirty="0" smtClean="0">
                <a:solidFill>
                  <a:srgbClr val="FFFF00"/>
                </a:solidFill>
              </a:rPr>
              <a:t>How easy is it to do it?</a:t>
            </a:r>
          </a:p>
          <a:p>
            <a:pPr marL="457200" indent="-457200">
              <a:buFont typeface="+mj-lt"/>
              <a:buAutoNum type="arabicPeriod"/>
            </a:pPr>
            <a:r>
              <a:rPr lang="en-US" sz="2800" dirty="0" smtClean="0">
                <a:solidFill>
                  <a:srgbClr val="FFFF00"/>
                </a:solidFill>
              </a:rPr>
              <a:t>How costly is it?</a:t>
            </a:r>
          </a:p>
          <a:p>
            <a:pPr marL="457200" indent="-457200">
              <a:buFont typeface="+mj-lt"/>
              <a:buAutoNum type="arabicPeriod"/>
            </a:pPr>
            <a:r>
              <a:rPr lang="en-US" sz="2800" dirty="0" smtClean="0">
                <a:solidFill>
                  <a:srgbClr val="FFFF00"/>
                </a:solidFill>
              </a:rPr>
              <a:t>How do you acquire it?</a:t>
            </a:r>
          </a:p>
          <a:p>
            <a:pPr marL="457200" indent="-457200">
              <a:buFont typeface="+mj-lt"/>
              <a:buAutoNum type="arabicPeriod"/>
            </a:pPr>
            <a:r>
              <a:rPr lang="en-US" sz="2800" dirty="0" smtClean="0">
                <a:solidFill>
                  <a:srgbClr val="FFFF00"/>
                </a:solidFill>
              </a:rPr>
              <a:t>Where do you get it from?</a:t>
            </a:r>
          </a:p>
        </p:txBody>
      </p:sp>
      <p:sp>
        <p:nvSpPr>
          <p:cNvPr id="4" name="Title 3"/>
          <p:cNvSpPr>
            <a:spLocks noGrp="1"/>
          </p:cNvSpPr>
          <p:nvPr>
            <p:ph type="title"/>
          </p:nvPr>
        </p:nvSpPr>
        <p:spPr>
          <a:xfrm>
            <a:off x="684211" y="4487332"/>
            <a:ext cx="8785465" cy="1507067"/>
          </a:xfrm>
        </p:spPr>
        <p:txBody>
          <a:bodyPr/>
          <a:lstStyle/>
          <a:p>
            <a:r>
              <a:rPr lang="en-US" dirty="0" smtClean="0"/>
              <a:t>An ad must be factual and explicit</a:t>
            </a:r>
            <a:endParaRPr lang="en-US" dirty="0"/>
          </a:p>
        </p:txBody>
      </p:sp>
      <p:sp>
        <p:nvSpPr>
          <p:cNvPr id="2" name="TextBox 1"/>
          <p:cNvSpPr txBox="1"/>
          <p:nvPr/>
        </p:nvSpPr>
        <p:spPr>
          <a:xfrm>
            <a:off x="6096000" y="5606143"/>
            <a:ext cx="1513114" cy="369332"/>
          </a:xfrm>
          <a:prstGeom prst="rect">
            <a:avLst/>
          </a:prstGeom>
          <a:noFill/>
        </p:spPr>
        <p:txBody>
          <a:bodyPr wrap="square" rtlCol="0">
            <a:spAutoFit/>
          </a:bodyPr>
          <a:lstStyle/>
          <a:p>
            <a:pPr algn="ctr"/>
            <a:r>
              <a:rPr lang="en-US" dirty="0" smtClean="0"/>
              <a:t>-- Hubbard</a:t>
            </a:r>
            <a:endParaRPr lang="en-US" dirty="0"/>
          </a:p>
        </p:txBody>
      </p:sp>
    </p:spTree>
    <p:extLst>
      <p:ext uri="{BB962C8B-B14F-4D97-AF65-F5344CB8AC3E}">
        <p14:creationId xmlns="" xmlns:p14="http://schemas.microsoft.com/office/powerpoint/2010/main" val="318190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chor="t"/>
          <a:lstStyle/>
          <a:p>
            <a:pPr marL="457200" indent="-457200">
              <a:buFont typeface="+mj-lt"/>
              <a:buAutoNum type="arabicPeriod"/>
            </a:pPr>
            <a:r>
              <a:rPr lang="en-US" dirty="0" smtClean="0">
                <a:solidFill>
                  <a:schemeClr val="tx1"/>
                </a:solidFill>
              </a:rPr>
              <a:t>What is it?</a:t>
            </a:r>
          </a:p>
          <a:p>
            <a:pPr marL="457200" indent="-457200">
              <a:buFont typeface="+mj-lt"/>
              <a:buAutoNum type="arabicPeriod"/>
            </a:pPr>
            <a:r>
              <a:rPr lang="en-US" dirty="0" smtClean="0">
                <a:solidFill>
                  <a:schemeClr val="tx1"/>
                </a:solidFill>
              </a:rPr>
              <a:t>How valuable is it?</a:t>
            </a:r>
          </a:p>
          <a:p>
            <a:pPr marL="457200" indent="-457200">
              <a:buFont typeface="+mj-lt"/>
              <a:buAutoNum type="arabicPeriod"/>
            </a:pPr>
            <a:r>
              <a:rPr lang="en-US" dirty="0" smtClean="0">
                <a:solidFill>
                  <a:schemeClr val="tx1"/>
                </a:solidFill>
              </a:rPr>
              <a:t>What does it do?</a:t>
            </a:r>
          </a:p>
          <a:p>
            <a:pPr marL="457200" indent="-457200">
              <a:buFont typeface="+mj-lt"/>
              <a:buAutoNum type="arabicPeriod"/>
            </a:pPr>
            <a:r>
              <a:rPr lang="en-US" dirty="0" smtClean="0">
                <a:solidFill>
                  <a:schemeClr val="tx1"/>
                </a:solidFill>
              </a:rPr>
              <a:t>How easy is it to do it?</a:t>
            </a:r>
          </a:p>
          <a:p>
            <a:pPr marL="457200" indent="-457200">
              <a:buFont typeface="+mj-lt"/>
              <a:buAutoNum type="arabicPeriod"/>
            </a:pPr>
            <a:r>
              <a:rPr lang="en-US" dirty="0" smtClean="0">
                <a:solidFill>
                  <a:schemeClr val="tx1"/>
                </a:solidFill>
              </a:rPr>
              <a:t>How costly is it?</a:t>
            </a:r>
          </a:p>
          <a:p>
            <a:pPr marL="457200" indent="-457200">
              <a:buFont typeface="+mj-lt"/>
              <a:buAutoNum type="arabicPeriod"/>
            </a:pPr>
            <a:r>
              <a:rPr lang="en-US" dirty="0" smtClean="0">
                <a:solidFill>
                  <a:schemeClr val="tx1"/>
                </a:solidFill>
              </a:rPr>
              <a:t>How do you acquire it?</a:t>
            </a:r>
          </a:p>
          <a:p>
            <a:pPr marL="457200" indent="-457200">
              <a:buFont typeface="+mj-lt"/>
              <a:buAutoNum type="arabicPeriod"/>
            </a:pPr>
            <a:r>
              <a:rPr lang="en-US" dirty="0" smtClean="0">
                <a:solidFill>
                  <a:schemeClr val="tx1"/>
                </a:solidFill>
              </a:rPr>
              <a:t>Where do you get </a:t>
            </a:r>
            <a:r>
              <a:rPr lang="en-US" smtClean="0">
                <a:solidFill>
                  <a:schemeClr val="tx1"/>
                </a:solidFill>
              </a:rPr>
              <a:t>it from?</a:t>
            </a:r>
          </a:p>
        </p:txBody>
      </p:sp>
      <p:pic>
        <p:nvPicPr>
          <p:cNvPr id="1026" name="Picture 2"/>
          <p:cNvPicPr>
            <a:picLocks noChangeAspect="1" noChangeArrowheads="1"/>
          </p:cNvPicPr>
          <p:nvPr/>
        </p:nvPicPr>
        <p:blipFill>
          <a:blip r:embed="rId2"/>
          <a:srcRect l="24689" t="5750" r="24449" b="2296"/>
          <a:stretch>
            <a:fillRect/>
          </a:stretch>
        </p:blipFill>
        <p:spPr bwMode="auto">
          <a:xfrm>
            <a:off x="5487173" y="0"/>
            <a:ext cx="6704827" cy="6818469"/>
          </a:xfrm>
          <a:prstGeom prst="rect">
            <a:avLst/>
          </a:prstGeom>
          <a:noFill/>
          <a:ln w="9525">
            <a:noFill/>
            <a:miter lim="800000"/>
            <a:headEnd/>
            <a:tailEnd/>
          </a:ln>
        </p:spPr>
      </p:pic>
    </p:spTree>
    <p:extLst>
      <p:ext uri="{BB962C8B-B14F-4D97-AF65-F5344CB8AC3E}">
        <p14:creationId xmlns="" xmlns:p14="http://schemas.microsoft.com/office/powerpoint/2010/main" val="3181906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chor="t"/>
          <a:lstStyle/>
          <a:p>
            <a:pPr marL="457200" indent="-457200">
              <a:buFont typeface="+mj-lt"/>
              <a:buAutoNum type="arabicPeriod"/>
            </a:pPr>
            <a:r>
              <a:rPr lang="en-US" dirty="0" smtClean="0">
                <a:solidFill>
                  <a:schemeClr val="tx1"/>
                </a:solidFill>
              </a:rPr>
              <a:t>What is it?</a:t>
            </a:r>
          </a:p>
          <a:p>
            <a:pPr marL="457200" indent="-457200">
              <a:buFont typeface="+mj-lt"/>
              <a:buAutoNum type="arabicPeriod"/>
            </a:pPr>
            <a:r>
              <a:rPr lang="en-US" dirty="0" smtClean="0">
                <a:solidFill>
                  <a:schemeClr val="tx1"/>
                </a:solidFill>
              </a:rPr>
              <a:t>How valuable is it?</a:t>
            </a:r>
          </a:p>
          <a:p>
            <a:pPr marL="457200" indent="-457200">
              <a:buFont typeface="+mj-lt"/>
              <a:buAutoNum type="arabicPeriod"/>
            </a:pPr>
            <a:r>
              <a:rPr lang="en-US" dirty="0" smtClean="0">
                <a:solidFill>
                  <a:schemeClr val="tx1"/>
                </a:solidFill>
              </a:rPr>
              <a:t>What does it do?</a:t>
            </a:r>
          </a:p>
          <a:p>
            <a:pPr marL="457200" indent="-457200">
              <a:buFont typeface="+mj-lt"/>
              <a:buAutoNum type="arabicPeriod"/>
            </a:pPr>
            <a:r>
              <a:rPr lang="en-US" dirty="0" smtClean="0">
                <a:solidFill>
                  <a:schemeClr val="tx1"/>
                </a:solidFill>
              </a:rPr>
              <a:t>How easy is it to do it?</a:t>
            </a:r>
          </a:p>
          <a:p>
            <a:pPr marL="457200" indent="-457200">
              <a:buFont typeface="+mj-lt"/>
              <a:buAutoNum type="arabicPeriod"/>
            </a:pPr>
            <a:r>
              <a:rPr lang="en-US" dirty="0" smtClean="0">
                <a:solidFill>
                  <a:schemeClr val="tx1"/>
                </a:solidFill>
              </a:rPr>
              <a:t>How costly is it?</a:t>
            </a:r>
          </a:p>
          <a:p>
            <a:pPr marL="457200" indent="-457200">
              <a:buFont typeface="+mj-lt"/>
              <a:buAutoNum type="arabicPeriod"/>
            </a:pPr>
            <a:r>
              <a:rPr lang="en-US" dirty="0" smtClean="0">
                <a:solidFill>
                  <a:schemeClr val="tx1"/>
                </a:solidFill>
              </a:rPr>
              <a:t>How do you acquire it?</a:t>
            </a:r>
          </a:p>
          <a:p>
            <a:pPr marL="457200" indent="-457200">
              <a:buFont typeface="+mj-lt"/>
              <a:buAutoNum type="arabicPeriod"/>
            </a:pPr>
            <a:r>
              <a:rPr lang="en-US" dirty="0" smtClean="0">
                <a:solidFill>
                  <a:schemeClr val="tx1"/>
                </a:solidFill>
              </a:rPr>
              <a:t>Where do you get it from?</a:t>
            </a:r>
          </a:p>
        </p:txBody>
      </p:sp>
      <p:pic>
        <p:nvPicPr>
          <p:cNvPr id="2050" name="Picture 2"/>
          <p:cNvPicPr>
            <a:picLocks noChangeAspect="1" noChangeArrowheads="1"/>
          </p:cNvPicPr>
          <p:nvPr/>
        </p:nvPicPr>
        <p:blipFill>
          <a:blip r:embed="rId2"/>
          <a:srcRect l="24310" t="6130" r="25000" b="4061"/>
          <a:stretch>
            <a:fillRect/>
          </a:stretch>
        </p:blipFill>
        <p:spPr bwMode="auto">
          <a:xfrm>
            <a:off x="5148778" y="1"/>
            <a:ext cx="6881405" cy="6858000"/>
          </a:xfrm>
          <a:prstGeom prst="rect">
            <a:avLst/>
          </a:prstGeom>
          <a:noFill/>
          <a:ln w="9525">
            <a:noFill/>
            <a:miter lim="800000"/>
            <a:headEnd/>
            <a:tailEnd/>
          </a:ln>
        </p:spPr>
      </p:pic>
      <p:cxnSp>
        <p:nvCxnSpPr>
          <p:cNvPr id="6" name="Straight Arrow Connector 5"/>
          <p:cNvCxnSpPr/>
          <p:nvPr/>
        </p:nvCxnSpPr>
        <p:spPr>
          <a:xfrm>
            <a:off x="2588821" y="855023"/>
            <a:ext cx="4714504" cy="1472541"/>
          </a:xfrm>
          <a:prstGeom prst="straightConnector1">
            <a:avLst/>
          </a:prstGeom>
          <a:ln w="4445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3372592" y="1769423"/>
            <a:ext cx="0" cy="475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181906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chor="t"/>
          <a:lstStyle/>
          <a:p>
            <a:pPr marL="457200" indent="-457200">
              <a:buFont typeface="+mj-lt"/>
              <a:buAutoNum type="arabicPeriod"/>
            </a:pPr>
            <a:r>
              <a:rPr lang="en-US" dirty="0" smtClean="0">
                <a:solidFill>
                  <a:schemeClr val="tx1"/>
                </a:solidFill>
              </a:rPr>
              <a:t>What is it?</a:t>
            </a:r>
          </a:p>
          <a:p>
            <a:pPr marL="457200" indent="-457200">
              <a:buFont typeface="+mj-lt"/>
              <a:buAutoNum type="arabicPeriod"/>
            </a:pPr>
            <a:r>
              <a:rPr lang="en-US" dirty="0" smtClean="0">
                <a:solidFill>
                  <a:schemeClr val="tx1"/>
                </a:solidFill>
              </a:rPr>
              <a:t>How valuable is it?</a:t>
            </a:r>
          </a:p>
          <a:p>
            <a:pPr marL="457200" indent="-457200">
              <a:buFont typeface="+mj-lt"/>
              <a:buAutoNum type="arabicPeriod"/>
            </a:pPr>
            <a:r>
              <a:rPr lang="en-US" dirty="0" smtClean="0">
                <a:solidFill>
                  <a:schemeClr val="tx1"/>
                </a:solidFill>
              </a:rPr>
              <a:t>What does it do?</a:t>
            </a:r>
          </a:p>
          <a:p>
            <a:pPr marL="457200" indent="-457200">
              <a:buFont typeface="+mj-lt"/>
              <a:buAutoNum type="arabicPeriod"/>
            </a:pPr>
            <a:r>
              <a:rPr lang="en-US" dirty="0" smtClean="0">
                <a:solidFill>
                  <a:schemeClr val="tx1"/>
                </a:solidFill>
              </a:rPr>
              <a:t>How easy is it to do it?</a:t>
            </a:r>
          </a:p>
          <a:p>
            <a:pPr marL="457200" indent="-457200">
              <a:buFont typeface="+mj-lt"/>
              <a:buAutoNum type="arabicPeriod"/>
            </a:pPr>
            <a:r>
              <a:rPr lang="en-US" dirty="0" smtClean="0">
                <a:solidFill>
                  <a:schemeClr val="tx1"/>
                </a:solidFill>
              </a:rPr>
              <a:t>How costly is it?</a:t>
            </a:r>
          </a:p>
          <a:p>
            <a:pPr marL="457200" indent="-457200">
              <a:buFont typeface="+mj-lt"/>
              <a:buAutoNum type="arabicPeriod"/>
            </a:pPr>
            <a:r>
              <a:rPr lang="en-US" dirty="0" smtClean="0">
                <a:solidFill>
                  <a:schemeClr val="tx1"/>
                </a:solidFill>
              </a:rPr>
              <a:t>How do you acquire it?</a:t>
            </a:r>
          </a:p>
          <a:p>
            <a:pPr marL="457200" indent="-457200">
              <a:buFont typeface="+mj-lt"/>
              <a:buAutoNum type="arabicPeriod"/>
            </a:pPr>
            <a:r>
              <a:rPr lang="en-US" dirty="0" smtClean="0">
                <a:solidFill>
                  <a:schemeClr val="tx1"/>
                </a:solidFill>
              </a:rPr>
              <a:t>Where do you get it from?</a:t>
            </a:r>
          </a:p>
        </p:txBody>
      </p:sp>
      <p:pic>
        <p:nvPicPr>
          <p:cNvPr id="2050" name="Picture 2"/>
          <p:cNvPicPr>
            <a:picLocks noChangeAspect="1" noChangeArrowheads="1"/>
          </p:cNvPicPr>
          <p:nvPr/>
        </p:nvPicPr>
        <p:blipFill>
          <a:blip r:embed="rId2"/>
          <a:srcRect l="24310" t="6130" r="25000" b="4061"/>
          <a:stretch>
            <a:fillRect/>
          </a:stretch>
        </p:blipFill>
        <p:spPr bwMode="auto">
          <a:xfrm>
            <a:off x="5148778" y="1"/>
            <a:ext cx="6881405" cy="6858000"/>
          </a:xfrm>
          <a:prstGeom prst="rect">
            <a:avLst/>
          </a:prstGeom>
          <a:noFill/>
          <a:ln w="9525">
            <a:noFill/>
            <a:miter lim="800000"/>
            <a:headEnd/>
            <a:tailEnd/>
          </a:ln>
        </p:spPr>
      </p:pic>
      <p:cxnSp>
        <p:nvCxnSpPr>
          <p:cNvPr id="6" name="Straight Arrow Connector 5"/>
          <p:cNvCxnSpPr/>
          <p:nvPr/>
        </p:nvCxnSpPr>
        <p:spPr>
          <a:xfrm>
            <a:off x="3633849" y="1330036"/>
            <a:ext cx="1852551" cy="2149434"/>
          </a:xfrm>
          <a:prstGeom prst="straightConnector1">
            <a:avLst/>
          </a:prstGeom>
          <a:ln w="4445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3372592" y="1769423"/>
            <a:ext cx="0" cy="475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181906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chor="t"/>
          <a:lstStyle/>
          <a:p>
            <a:pPr marL="457200" indent="-457200">
              <a:buFont typeface="+mj-lt"/>
              <a:buAutoNum type="arabicPeriod"/>
            </a:pPr>
            <a:r>
              <a:rPr lang="en-US" dirty="0" smtClean="0">
                <a:solidFill>
                  <a:schemeClr val="tx1"/>
                </a:solidFill>
              </a:rPr>
              <a:t>What is it?</a:t>
            </a:r>
          </a:p>
          <a:p>
            <a:pPr marL="457200" indent="-457200">
              <a:buFont typeface="+mj-lt"/>
              <a:buAutoNum type="arabicPeriod"/>
            </a:pPr>
            <a:r>
              <a:rPr lang="en-US" dirty="0" smtClean="0">
                <a:solidFill>
                  <a:schemeClr val="tx1"/>
                </a:solidFill>
              </a:rPr>
              <a:t>How valuable is it?</a:t>
            </a:r>
          </a:p>
          <a:p>
            <a:pPr marL="457200" indent="-457200">
              <a:buFont typeface="+mj-lt"/>
              <a:buAutoNum type="arabicPeriod"/>
            </a:pPr>
            <a:r>
              <a:rPr lang="en-US" dirty="0" smtClean="0">
                <a:solidFill>
                  <a:schemeClr val="tx1"/>
                </a:solidFill>
              </a:rPr>
              <a:t>What does it do?</a:t>
            </a:r>
          </a:p>
          <a:p>
            <a:pPr marL="457200" indent="-457200">
              <a:buFont typeface="+mj-lt"/>
              <a:buAutoNum type="arabicPeriod"/>
            </a:pPr>
            <a:r>
              <a:rPr lang="en-US" dirty="0" smtClean="0">
                <a:solidFill>
                  <a:schemeClr val="tx1"/>
                </a:solidFill>
              </a:rPr>
              <a:t>How easy is it to do it?</a:t>
            </a:r>
          </a:p>
          <a:p>
            <a:pPr marL="457200" indent="-457200">
              <a:buFont typeface="+mj-lt"/>
              <a:buAutoNum type="arabicPeriod"/>
            </a:pPr>
            <a:r>
              <a:rPr lang="en-US" dirty="0" smtClean="0">
                <a:solidFill>
                  <a:schemeClr val="tx1"/>
                </a:solidFill>
              </a:rPr>
              <a:t>How costly is it?</a:t>
            </a:r>
          </a:p>
          <a:p>
            <a:pPr marL="457200" indent="-457200">
              <a:buFont typeface="+mj-lt"/>
              <a:buAutoNum type="arabicPeriod"/>
            </a:pPr>
            <a:r>
              <a:rPr lang="en-US" dirty="0" smtClean="0">
                <a:solidFill>
                  <a:schemeClr val="tx1"/>
                </a:solidFill>
              </a:rPr>
              <a:t>How do you acquire it?</a:t>
            </a:r>
          </a:p>
          <a:p>
            <a:pPr marL="457200" indent="-457200">
              <a:buFont typeface="+mj-lt"/>
              <a:buAutoNum type="arabicPeriod"/>
            </a:pPr>
            <a:r>
              <a:rPr lang="en-US" dirty="0" smtClean="0">
                <a:solidFill>
                  <a:schemeClr val="tx1"/>
                </a:solidFill>
              </a:rPr>
              <a:t>Where do you get it from?</a:t>
            </a:r>
          </a:p>
        </p:txBody>
      </p:sp>
      <p:pic>
        <p:nvPicPr>
          <p:cNvPr id="2050" name="Picture 2"/>
          <p:cNvPicPr>
            <a:picLocks noChangeAspect="1" noChangeArrowheads="1"/>
          </p:cNvPicPr>
          <p:nvPr/>
        </p:nvPicPr>
        <p:blipFill>
          <a:blip r:embed="rId2"/>
          <a:srcRect l="24310" t="6130" r="25000" b="4061"/>
          <a:stretch>
            <a:fillRect/>
          </a:stretch>
        </p:blipFill>
        <p:spPr bwMode="auto">
          <a:xfrm>
            <a:off x="5148778" y="1"/>
            <a:ext cx="6881405" cy="6858000"/>
          </a:xfrm>
          <a:prstGeom prst="rect">
            <a:avLst/>
          </a:prstGeom>
          <a:noFill/>
          <a:ln w="9525">
            <a:noFill/>
            <a:miter lim="800000"/>
            <a:headEnd/>
            <a:tailEnd/>
          </a:ln>
        </p:spPr>
      </p:pic>
      <p:cxnSp>
        <p:nvCxnSpPr>
          <p:cNvPr id="6" name="Straight Arrow Connector 5"/>
          <p:cNvCxnSpPr/>
          <p:nvPr/>
        </p:nvCxnSpPr>
        <p:spPr>
          <a:xfrm>
            <a:off x="3574473" y="1816925"/>
            <a:ext cx="3550722" cy="1009402"/>
          </a:xfrm>
          <a:prstGeom prst="straightConnector1">
            <a:avLst/>
          </a:prstGeom>
          <a:ln w="4445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3372592" y="1769423"/>
            <a:ext cx="0" cy="475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181906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9706" y="5350933"/>
            <a:ext cx="8534400" cy="1507067"/>
          </a:xfrm>
        </p:spPr>
        <p:txBody>
          <a:bodyPr/>
          <a:lstStyle/>
          <a:p>
            <a:r>
              <a:rPr lang="en-US" dirty="0" smtClean="0"/>
              <a:t>The Marketing Funnel</a:t>
            </a:r>
            <a:endParaRPr lang="en-US" dirty="0"/>
          </a:p>
        </p:txBody>
      </p:sp>
      <p:sp>
        <p:nvSpPr>
          <p:cNvPr id="4" name="Flowchart: Merge 3"/>
          <p:cNvSpPr/>
          <p:nvPr/>
        </p:nvSpPr>
        <p:spPr>
          <a:xfrm>
            <a:off x="2769077" y="1784391"/>
            <a:ext cx="3200400" cy="2846717"/>
          </a:xfrm>
          <a:prstGeom prst="flowChartMerg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Terminator 4"/>
          <p:cNvSpPr/>
          <p:nvPr/>
        </p:nvSpPr>
        <p:spPr>
          <a:xfrm>
            <a:off x="4132051" y="3657600"/>
            <a:ext cx="474453" cy="1078302"/>
          </a:xfrm>
          <a:prstGeom prst="flowChartTermina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041922" y="365830"/>
            <a:ext cx="2654709" cy="1111045"/>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All Sources of Patients</a:t>
            </a:r>
            <a:endParaRPr lang="en-US" dirty="0">
              <a:solidFill>
                <a:schemeClr val="bg1"/>
              </a:solidFill>
            </a:endParaRPr>
          </a:p>
        </p:txBody>
      </p:sp>
      <p:sp>
        <p:nvSpPr>
          <p:cNvPr id="8" name="Down Arrow 7"/>
          <p:cNvSpPr/>
          <p:nvPr/>
        </p:nvSpPr>
        <p:spPr>
          <a:xfrm>
            <a:off x="4098889" y="1492641"/>
            <a:ext cx="597265" cy="853370"/>
          </a:xfrm>
          <a:prstGeom prst="downArrow">
            <a:avLst/>
          </a:prstGeom>
          <a:solidFill>
            <a:schemeClr val="tx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40798741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chor="t"/>
          <a:lstStyle/>
          <a:p>
            <a:pPr marL="457200" indent="-457200">
              <a:buFont typeface="+mj-lt"/>
              <a:buAutoNum type="arabicPeriod"/>
            </a:pPr>
            <a:r>
              <a:rPr lang="en-US" dirty="0" smtClean="0">
                <a:solidFill>
                  <a:schemeClr val="tx1"/>
                </a:solidFill>
              </a:rPr>
              <a:t>What is it?</a:t>
            </a:r>
          </a:p>
          <a:p>
            <a:pPr marL="457200" indent="-457200">
              <a:buFont typeface="+mj-lt"/>
              <a:buAutoNum type="arabicPeriod"/>
            </a:pPr>
            <a:r>
              <a:rPr lang="en-US" dirty="0" smtClean="0">
                <a:solidFill>
                  <a:schemeClr val="tx1"/>
                </a:solidFill>
              </a:rPr>
              <a:t>How valuable is it?</a:t>
            </a:r>
          </a:p>
          <a:p>
            <a:pPr marL="457200" indent="-457200">
              <a:buFont typeface="+mj-lt"/>
              <a:buAutoNum type="arabicPeriod"/>
            </a:pPr>
            <a:r>
              <a:rPr lang="en-US" dirty="0" smtClean="0">
                <a:solidFill>
                  <a:schemeClr val="tx1"/>
                </a:solidFill>
              </a:rPr>
              <a:t>What does it do?</a:t>
            </a:r>
          </a:p>
          <a:p>
            <a:pPr marL="457200" indent="-457200">
              <a:buFont typeface="+mj-lt"/>
              <a:buAutoNum type="arabicPeriod"/>
            </a:pPr>
            <a:r>
              <a:rPr lang="en-US" dirty="0" smtClean="0">
                <a:solidFill>
                  <a:schemeClr val="tx1"/>
                </a:solidFill>
              </a:rPr>
              <a:t>How easy is it to do it?</a:t>
            </a:r>
          </a:p>
          <a:p>
            <a:pPr marL="457200" indent="-457200">
              <a:buFont typeface="+mj-lt"/>
              <a:buAutoNum type="arabicPeriod"/>
            </a:pPr>
            <a:r>
              <a:rPr lang="en-US" dirty="0" smtClean="0">
                <a:solidFill>
                  <a:schemeClr val="tx1"/>
                </a:solidFill>
              </a:rPr>
              <a:t>How costly is it?</a:t>
            </a:r>
          </a:p>
          <a:p>
            <a:pPr marL="457200" indent="-457200">
              <a:buFont typeface="+mj-lt"/>
              <a:buAutoNum type="arabicPeriod"/>
            </a:pPr>
            <a:r>
              <a:rPr lang="en-US" dirty="0" smtClean="0">
                <a:solidFill>
                  <a:schemeClr val="tx1"/>
                </a:solidFill>
              </a:rPr>
              <a:t>How do you acquire it?</a:t>
            </a:r>
          </a:p>
          <a:p>
            <a:pPr marL="457200" indent="-457200">
              <a:buFont typeface="+mj-lt"/>
              <a:buAutoNum type="arabicPeriod"/>
            </a:pPr>
            <a:r>
              <a:rPr lang="en-US" dirty="0" smtClean="0">
                <a:solidFill>
                  <a:schemeClr val="tx1"/>
                </a:solidFill>
              </a:rPr>
              <a:t>Where do you get it from?</a:t>
            </a:r>
          </a:p>
        </p:txBody>
      </p:sp>
      <p:pic>
        <p:nvPicPr>
          <p:cNvPr id="2050" name="Picture 2"/>
          <p:cNvPicPr>
            <a:picLocks noChangeAspect="1" noChangeArrowheads="1"/>
          </p:cNvPicPr>
          <p:nvPr/>
        </p:nvPicPr>
        <p:blipFill>
          <a:blip r:embed="rId2"/>
          <a:srcRect l="24310" t="6130" r="25000" b="4061"/>
          <a:stretch>
            <a:fillRect/>
          </a:stretch>
        </p:blipFill>
        <p:spPr bwMode="auto">
          <a:xfrm>
            <a:off x="5148778" y="1"/>
            <a:ext cx="6881405" cy="6858000"/>
          </a:xfrm>
          <a:prstGeom prst="rect">
            <a:avLst/>
          </a:prstGeom>
          <a:noFill/>
          <a:ln w="9525">
            <a:noFill/>
            <a:miter lim="800000"/>
            <a:headEnd/>
            <a:tailEnd/>
          </a:ln>
        </p:spPr>
      </p:pic>
      <p:cxnSp>
        <p:nvCxnSpPr>
          <p:cNvPr id="6" name="Straight Arrow Connector 5"/>
          <p:cNvCxnSpPr/>
          <p:nvPr/>
        </p:nvCxnSpPr>
        <p:spPr>
          <a:xfrm>
            <a:off x="4156364" y="2291938"/>
            <a:ext cx="3040083" cy="1840675"/>
          </a:xfrm>
          <a:prstGeom prst="straightConnector1">
            <a:avLst/>
          </a:prstGeom>
          <a:ln w="4445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3372592" y="1769423"/>
            <a:ext cx="0" cy="475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181906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chor="t"/>
          <a:lstStyle/>
          <a:p>
            <a:pPr marL="457200" indent="-457200">
              <a:buFont typeface="+mj-lt"/>
              <a:buAutoNum type="arabicPeriod"/>
            </a:pPr>
            <a:r>
              <a:rPr lang="en-US" dirty="0" smtClean="0">
                <a:solidFill>
                  <a:schemeClr val="tx1"/>
                </a:solidFill>
              </a:rPr>
              <a:t>What is it?</a:t>
            </a:r>
          </a:p>
          <a:p>
            <a:pPr marL="457200" indent="-457200">
              <a:buFont typeface="+mj-lt"/>
              <a:buAutoNum type="arabicPeriod"/>
            </a:pPr>
            <a:r>
              <a:rPr lang="en-US" dirty="0" smtClean="0">
                <a:solidFill>
                  <a:schemeClr val="tx1"/>
                </a:solidFill>
              </a:rPr>
              <a:t>How valuable is it?</a:t>
            </a:r>
          </a:p>
          <a:p>
            <a:pPr marL="457200" indent="-457200">
              <a:buFont typeface="+mj-lt"/>
              <a:buAutoNum type="arabicPeriod"/>
            </a:pPr>
            <a:r>
              <a:rPr lang="en-US" dirty="0" smtClean="0">
                <a:solidFill>
                  <a:schemeClr val="tx1"/>
                </a:solidFill>
              </a:rPr>
              <a:t>What does it do?</a:t>
            </a:r>
          </a:p>
          <a:p>
            <a:pPr marL="457200" indent="-457200">
              <a:buFont typeface="+mj-lt"/>
              <a:buAutoNum type="arabicPeriod"/>
            </a:pPr>
            <a:r>
              <a:rPr lang="en-US" dirty="0" smtClean="0">
                <a:solidFill>
                  <a:schemeClr val="tx1"/>
                </a:solidFill>
              </a:rPr>
              <a:t>How easy is it to do it?</a:t>
            </a:r>
          </a:p>
          <a:p>
            <a:pPr marL="457200" indent="-457200">
              <a:buFont typeface="+mj-lt"/>
              <a:buAutoNum type="arabicPeriod"/>
            </a:pPr>
            <a:r>
              <a:rPr lang="en-US" dirty="0" smtClean="0">
                <a:solidFill>
                  <a:schemeClr val="tx1"/>
                </a:solidFill>
              </a:rPr>
              <a:t>How costly is it?</a:t>
            </a:r>
          </a:p>
          <a:p>
            <a:pPr marL="457200" indent="-457200">
              <a:buFont typeface="+mj-lt"/>
              <a:buAutoNum type="arabicPeriod"/>
            </a:pPr>
            <a:r>
              <a:rPr lang="en-US" dirty="0" smtClean="0">
                <a:solidFill>
                  <a:schemeClr val="tx1"/>
                </a:solidFill>
              </a:rPr>
              <a:t>How do you acquire it?</a:t>
            </a:r>
          </a:p>
          <a:p>
            <a:pPr marL="457200" indent="-457200">
              <a:buFont typeface="+mj-lt"/>
              <a:buAutoNum type="arabicPeriod"/>
            </a:pPr>
            <a:r>
              <a:rPr lang="en-US" dirty="0" smtClean="0">
                <a:solidFill>
                  <a:schemeClr val="tx1"/>
                </a:solidFill>
              </a:rPr>
              <a:t>Where do you get it from?</a:t>
            </a:r>
          </a:p>
        </p:txBody>
      </p:sp>
      <p:cxnSp>
        <p:nvCxnSpPr>
          <p:cNvPr id="13" name="Straight Arrow Connector 12"/>
          <p:cNvCxnSpPr/>
          <p:nvPr/>
        </p:nvCxnSpPr>
        <p:spPr>
          <a:xfrm flipV="1">
            <a:off x="3372592" y="1769423"/>
            <a:ext cx="0" cy="475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2"/>
          <a:srcRect l="37766" t="19291" r="25745" b="3357"/>
          <a:stretch>
            <a:fillRect/>
          </a:stretch>
        </p:blipFill>
        <p:spPr bwMode="auto">
          <a:xfrm>
            <a:off x="5869021" y="0"/>
            <a:ext cx="5751331" cy="6858000"/>
          </a:xfrm>
          <a:prstGeom prst="rect">
            <a:avLst/>
          </a:prstGeom>
          <a:noFill/>
          <a:ln w="9525">
            <a:noFill/>
            <a:miter lim="800000"/>
            <a:headEnd/>
            <a:tailEnd/>
          </a:ln>
        </p:spPr>
      </p:pic>
    </p:spTree>
    <p:extLst>
      <p:ext uri="{BB962C8B-B14F-4D97-AF65-F5344CB8AC3E}">
        <p14:creationId xmlns="" xmlns:p14="http://schemas.microsoft.com/office/powerpoint/2010/main" val="3181906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chor="t"/>
          <a:lstStyle/>
          <a:p>
            <a:pPr marL="457200" indent="-457200">
              <a:buFont typeface="+mj-lt"/>
              <a:buAutoNum type="arabicPeriod"/>
            </a:pPr>
            <a:r>
              <a:rPr lang="en-US" dirty="0" smtClean="0">
                <a:solidFill>
                  <a:schemeClr val="tx1"/>
                </a:solidFill>
              </a:rPr>
              <a:t>What is it?</a:t>
            </a:r>
          </a:p>
          <a:p>
            <a:pPr marL="457200" indent="-457200">
              <a:buFont typeface="+mj-lt"/>
              <a:buAutoNum type="arabicPeriod"/>
            </a:pPr>
            <a:r>
              <a:rPr lang="en-US" dirty="0" smtClean="0">
                <a:solidFill>
                  <a:schemeClr val="tx1"/>
                </a:solidFill>
              </a:rPr>
              <a:t>How valuable is it?</a:t>
            </a:r>
          </a:p>
          <a:p>
            <a:pPr marL="457200" indent="-457200">
              <a:buFont typeface="+mj-lt"/>
              <a:buAutoNum type="arabicPeriod"/>
            </a:pPr>
            <a:r>
              <a:rPr lang="en-US" dirty="0" smtClean="0">
                <a:solidFill>
                  <a:schemeClr val="tx1"/>
                </a:solidFill>
              </a:rPr>
              <a:t>What does it do?</a:t>
            </a:r>
          </a:p>
          <a:p>
            <a:pPr marL="457200" indent="-457200">
              <a:buFont typeface="+mj-lt"/>
              <a:buAutoNum type="arabicPeriod"/>
            </a:pPr>
            <a:r>
              <a:rPr lang="en-US" dirty="0" smtClean="0">
                <a:solidFill>
                  <a:schemeClr val="tx1"/>
                </a:solidFill>
              </a:rPr>
              <a:t>How easy is it to do it?</a:t>
            </a:r>
          </a:p>
          <a:p>
            <a:pPr marL="457200" indent="-457200">
              <a:buFont typeface="+mj-lt"/>
              <a:buAutoNum type="arabicPeriod"/>
            </a:pPr>
            <a:r>
              <a:rPr lang="en-US" dirty="0" smtClean="0">
                <a:solidFill>
                  <a:schemeClr val="tx1"/>
                </a:solidFill>
              </a:rPr>
              <a:t>How costly is it?</a:t>
            </a:r>
          </a:p>
          <a:p>
            <a:pPr marL="457200" indent="-457200">
              <a:buFont typeface="+mj-lt"/>
              <a:buAutoNum type="arabicPeriod"/>
            </a:pPr>
            <a:r>
              <a:rPr lang="en-US" dirty="0" smtClean="0">
                <a:solidFill>
                  <a:schemeClr val="tx1"/>
                </a:solidFill>
              </a:rPr>
              <a:t>How do you acquire it?</a:t>
            </a:r>
          </a:p>
          <a:p>
            <a:pPr marL="457200" indent="-457200">
              <a:buFont typeface="+mj-lt"/>
              <a:buAutoNum type="arabicPeriod"/>
            </a:pPr>
            <a:r>
              <a:rPr lang="en-US" dirty="0" smtClean="0">
                <a:solidFill>
                  <a:schemeClr val="tx1"/>
                </a:solidFill>
              </a:rPr>
              <a:t>Where do you get it from?</a:t>
            </a:r>
          </a:p>
        </p:txBody>
      </p:sp>
      <p:pic>
        <p:nvPicPr>
          <p:cNvPr id="2050" name="Picture 2"/>
          <p:cNvPicPr>
            <a:picLocks noChangeAspect="1" noChangeArrowheads="1"/>
          </p:cNvPicPr>
          <p:nvPr/>
        </p:nvPicPr>
        <p:blipFill>
          <a:blip r:embed="rId2"/>
          <a:srcRect l="24310" t="6130" r="25000" b="4061"/>
          <a:stretch>
            <a:fillRect/>
          </a:stretch>
        </p:blipFill>
        <p:spPr bwMode="auto">
          <a:xfrm>
            <a:off x="5148778" y="1"/>
            <a:ext cx="6881405" cy="6858000"/>
          </a:xfrm>
          <a:prstGeom prst="rect">
            <a:avLst/>
          </a:prstGeom>
          <a:noFill/>
          <a:ln w="9525">
            <a:noFill/>
            <a:miter lim="800000"/>
            <a:headEnd/>
            <a:tailEnd/>
          </a:ln>
        </p:spPr>
      </p:pic>
      <p:cxnSp>
        <p:nvCxnSpPr>
          <p:cNvPr id="6" name="Straight Arrow Connector 5"/>
          <p:cNvCxnSpPr/>
          <p:nvPr/>
        </p:nvCxnSpPr>
        <p:spPr>
          <a:xfrm>
            <a:off x="3289465" y="2671948"/>
            <a:ext cx="2125683" cy="665018"/>
          </a:xfrm>
          <a:prstGeom prst="straightConnector1">
            <a:avLst/>
          </a:prstGeom>
          <a:ln w="4445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3372592" y="1769423"/>
            <a:ext cx="0" cy="475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181906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chor="t"/>
          <a:lstStyle/>
          <a:p>
            <a:pPr marL="457200" indent="-457200">
              <a:buFont typeface="+mj-lt"/>
              <a:buAutoNum type="arabicPeriod"/>
            </a:pPr>
            <a:r>
              <a:rPr lang="en-US" dirty="0" smtClean="0">
                <a:solidFill>
                  <a:schemeClr val="tx1"/>
                </a:solidFill>
              </a:rPr>
              <a:t>What is it?</a:t>
            </a:r>
          </a:p>
          <a:p>
            <a:pPr marL="457200" indent="-457200">
              <a:buFont typeface="+mj-lt"/>
              <a:buAutoNum type="arabicPeriod"/>
            </a:pPr>
            <a:r>
              <a:rPr lang="en-US" dirty="0" smtClean="0">
                <a:solidFill>
                  <a:schemeClr val="tx1"/>
                </a:solidFill>
              </a:rPr>
              <a:t>How valuable is it?</a:t>
            </a:r>
          </a:p>
          <a:p>
            <a:pPr marL="457200" indent="-457200">
              <a:buFont typeface="+mj-lt"/>
              <a:buAutoNum type="arabicPeriod"/>
            </a:pPr>
            <a:r>
              <a:rPr lang="en-US" dirty="0" smtClean="0">
                <a:solidFill>
                  <a:schemeClr val="tx1"/>
                </a:solidFill>
              </a:rPr>
              <a:t>What does it do?</a:t>
            </a:r>
          </a:p>
          <a:p>
            <a:pPr marL="457200" indent="-457200">
              <a:buFont typeface="+mj-lt"/>
              <a:buAutoNum type="arabicPeriod"/>
            </a:pPr>
            <a:r>
              <a:rPr lang="en-US" dirty="0" smtClean="0">
                <a:solidFill>
                  <a:schemeClr val="tx1"/>
                </a:solidFill>
              </a:rPr>
              <a:t>How easy is it to do it?</a:t>
            </a:r>
          </a:p>
          <a:p>
            <a:pPr marL="457200" indent="-457200">
              <a:buFont typeface="+mj-lt"/>
              <a:buAutoNum type="arabicPeriod"/>
            </a:pPr>
            <a:r>
              <a:rPr lang="en-US" dirty="0" smtClean="0">
                <a:solidFill>
                  <a:schemeClr val="tx1"/>
                </a:solidFill>
              </a:rPr>
              <a:t>How costly is it?</a:t>
            </a:r>
          </a:p>
          <a:p>
            <a:pPr marL="457200" indent="-457200">
              <a:buFont typeface="+mj-lt"/>
              <a:buAutoNum type="arabicPeriod"/>
            </a:pPr>
            <a:r>
              <a:rPr lang="en-US" dirty="0" smtClean="0">
                <a:solidFill>
                  <a:schemeClr val="tx1"/>
                </a:solidFill>
              </a:rPr>
              <a:t>How do you acquire it?</a:t>
            </a:r>
          </a:p>
          <a:p>
            <a:pPr marL="457200" indent="-457200">
              <a:buFont typeface="+mj-lt"/>
              <a:buAutoNum type="arabicPeriod"/>
            </a:pPr>
            <a:r>
              <a:rPr lang="en-US" dirty="0" smtClean="0">
                <a:solidFill>
                  <a:schemeClr val="tx1"/>
                </a:solidFill>
              </a:rPr>
              <a:t>Where do you get it from?</a:t>
            </a:r>
          </a:p>
        </p:txBody>
      </p:sp>
      <p:pic>
        <p:nvPicPr>
          <p:cNvPr id="2050" name="Picture 2"/>
          <p:cNvPicPr>
            <a:picLocks noChangeAspect="1" noChangeArrowheads="1"/>
          </p:cNvPicPr>
          <p:nvPr/>
        </p:nvPicPr>
        <p:blipFill>
          <a:blip r:embed="rId2"/>
          <a:srcRect l="24310" t="6130" r="25000" b="4061"/>
          <a:stretch>
            <a:fillRect/>
          </a:stretch>
        </p:blipFill>
        <p:spPr bwMode="auto">
          <a:xfrm>
            <a:off x="5148778" y="1"/>
            <a:ext cx="6881405" cy="6858000"/>
          </a:xfrm>
          <a:prstGeom prst="rect">
            <a:avLst/>
          </a:prstGeom>
          <a:noFill/>
          <a:ln w="9525">
            <a:noFill/>
            <a:miter lim="800000"/>
            <a:headEnd/>
            <a:tailEnd/>
          </a:ln>
        </p:spPr>
      </p:pic>
      <p:cxnSp>
        <p:nvCxnSpPr>
          <p:cNvPr id="6" name="Straight Arrow Connector 5"/>
          <p:cNvCxnSpPr/>
          <p:nvPr/>
        </p:nvCxnSpPr>
        <p:spPr>
          <a:xfrm flipV="1">
            <a:off x="4251366" y="938153"/>
            <a:ext cx="4441372" cy="2196933"/>
          </a:xfrm>
          <a:prstGeom prst="straightConnector1">
            <a:avLst/>
          </a:prstGeom>
          <a:ln w="4445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3372592" y="1769423"/>
            <a:ext cx="0" cy="475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181906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chor="t"/>
          <a:lstStyle/>
          <a:p>
            <a:pPr marL="457200" indent="-457200">
              <a:buFont typeface="+mj-lt"/>
              <a:buAutoNum type="arabicPeriod"/>
            </a:pPr>
            <a:r>
              <a:rPr lang="en-US" dirty="0" smtClean="0">
                <a:solidFill>
                  <a:schemeClr val="tx1"/>
                </a:solidFill>
              </a:rPr>
              <a:t>What is it?</a:t>
            </a:r>
          </a:p>
          <a:p>
            <a:pPr marL="457200" indent="-457200">
              <a:buFont typeface="+mj-lt"/>
              <a:buAutoNum type="arabicPeriod"/>
            </a:pPr>
            <a:r>
              <a:rPr lang="en-US" dirty="0" smtClean="0">
                <a:solidFill>
                  <a:schemeClr val="tx1"/>
                </a:solidFill>
              </a:rPr>
              <a:t>How valuable is it?</a:t>
            </a:r>
          </a:p>
          <a:p>
            <a:pPr marL="457200" indent="-457200">
              <a:buFont typeface="+mj-lt"/>
              <a:buAutoNum type="arabicPeriod"/>
            </a:pPr>
            <a:r>
              <a:rPr lang="en-US" dirty="0" smtClean="0">
                <a:solidFill>
                  <a:schemeClr val="tx1"/>
                </a:solidFill>
              </a:rPr>
              <a:t>What does it do?</a:t>
            </a:r>
          </a:p>
          <a:p>
            <a:pPr marL="457200" indent="-457200">
              <a:buFont typeface="+mj-lt"/>
              <a:buAutoNum type="arabicPeriod"/>
            </a:pPr>
            <a:r>
              <a:rPr lang="en-US" dirty="0" smtClean="0">
                <a:solidFill>
                  <a:schemeClr val="tx1"/>
                </a:solidFill>
              </a:rPr>
              <a:t>How easy is it to do it?</a:t>
            </a:r>
          </a:p>
          <a:p>
            <a:pPr marL="457200" indent="-457200">
              <a:buFont typeface="+mj-lt"/>
              <a:buAutoNum type="arabicPeriod"/>
            </a:pPr>
            <a:r>
              <a:rPr lang="en-US" dirty="0" smtClean="0">
                <a:solidFill>
                  <a:schemeClr val="tx1"/>
                </a:solidFill>
              </a:rPr>
              <a:t>How costly is it?</a:t>
            </a:r>
          </a:p>
          <a:p>
            <a:pPr marL="457200" indent="-457200">
              <a:buFont typeface="+mj-lt"/>
              <a:buAutoNum type="arabicPeriod"/>
            </a:pPr>
            <a:r>
              <a:rPr lang="en-US" dirty="0" smtClean="0">
                <a:solidFill>
                  <a:schemeClr val="tx1"/>
                </a:solidFill>
              </a:rPr>
              <a:t>How do you acquire it?</a:t>
            </a:r>
          </a:p>
          <a:p>
            <a:pPr marL="457200" indent="-457200">
              <a:buFont typeface="+mj-lt"/>
              <a:buAutoNum type="arabicPeriod"/>
            </a:pPr>
            <a:r>
              <a:rPr lang="en-US" dirty="0" smtClean="0">
                <a:solidFill>
                  <a:schemeClr val="tx1"/>
                </a:solidFill>
              </a:rPr>
              <a:t>Where do you get it from?</a:t>
            </a:r>
          </a:p>
        </p:txBody>
      </p:sp>
      <p:pic>
        <p:nvPicPr>
          <p:cNvPr id="2050" name="Picture 2"/>
          <p:cNvPicPr>
            <a:picLocks noChangeAspect="1" noChangeArrowheads="1"/>
          </p:cNvPicPr>
          <p:nvPr/>
        </p:nvPicPr>
        <p:blipFill>
          <a:blip r:embed="rId2"/>
          <a:srcRect l="24310" t="6130" r="25000" b="4061"/>
          <a:stretch>
            <a:fillRect/>
          </a:stretch>
        </p:blipFill>
        <p:spPr bwMode="auto">
          <a:xfrm>
            <a:off x="5148778" y="1"/>
            <a:ext cx="6881405" cy="6858000"/>
          </a:xfrm>
          <a:prstGeom prst="rect">
            <a:avLst/>
          </a:prstGeom>
          <a:noFill/>
          <a:ln w="9525">
            <a:noFill/>
            <a:miter lim="800000"/>
            <a:headEnd/>
            <a:tailEnd/>
          </a:ln>
        </p:spPr>
      </p:pic>
      <p:cxnSp>
        <p:nvCxnSpPr>
          <p:cNvPr id="6" name="Straight Arrow Connector 5"/>
          <p:cNvCxnSpPr/>
          <p:nvPr/>
        </p:nvCxnSpPr>
        <p:spPr>
          <a:xfrm>
            <a:off x="4251366" y="3135087"/>
            <a:ext cx="4667003" cy="2707573"/>
          </a:xfrm>
          <a:prstGeom prst="straightConnector1">
            <a:avLst/>
          </a:prstGeom>
          <a:ln w="4445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3372592" y="1769423"/>
            <a:ext cx="0" cy="475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181906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chor="t"/>
          <a:lstStyle/>
          <a:p>
            <a:pPr marL="457200" indent="-457200">
              <a:buFont typeface="+mj-lt"/>
              <a:buAutoNum type="arabicPeriod"/>
            </a:pPr>
            <a:r>
              <a:rPr lang="en-US" dirty="0" smtClean="0">
                <a:solidFill>
                  <a:schemeClr val="tx1"/>
                </a:solidFill>
              </a:rPr>
              <a:t>What is it?</a:t>
            </a:r>
          </a:p>
          <a:p>
            <a:pPr marL="457200" indent="-457200">
              <a:buFont typeface="+mj-lt"/>
              <a:buAutoNum type="arabicPeriod"/>
            </a:pPr>
            <a:r>
              <a:rPr lang="en-US" dirty="0" smtClean="0">
                <a:solidFill>
                  <a:schemeClr val="tx1"/>
                </a:solidFill>
              </a:rPr>
              <a:t>How valuable is it?</a:t>
            </a:r>
          </a:p>
          <a:p>
            <a:pPr marL="457200" indent="-457200">
              <a:buFont typeface="+mj-lt"/>
              <a:buAutoNum type="arabicPeriod"/>
            </a:pPr>
            <a:r>
              <a:rPr lang="en-US" dirty="0" smtClean="0">
                <a:solidFill>
                  <a:schemeClr val="tx1"/>
                </a:solidFill>
              </a:rPr>
              <a:t>What does it do?</a:t>
            </a:r>
          </a:p>
          <a:p>
            <a:pPr marL="457200" indent="-457200">
              <a:buFont typeface="+mj-lt"/>
              <a:buAutoNum type="arabicPeriod"/>
            </a:pPr>
            <a:r>
              <a:rPr lang="en-US" dirty="0" smtClean="0">
                <a:solidFill>
                  <a:schemeClr val="tx1"/>
                </a:solidFill>
              </a:rPr>
              <a:t>How easy is it to do it?</a:t>
            </a:r>
          </a:p>
          <a:p>
            <a:pPr marL="457200" indent="-457200">
              <a:buFont typeface="+mj-lt"/>
              <a:buAutoNum type="arabicPeriod"/>
            </a:pPr>
            <a:r>
              <a:rPr lang="en-US" dirty="0" smtClean="0">
                <a:solidFill>
                  <a:schemeClr val="tx1"/>
                </a:solidFill>
              </a:rPr>
              <a:t>How costly is it?</a:t>
            </a:r>
          </a:p>
          <a:p>
            <a:pPr marL="457200" indent="-457200">
              <a:buFont typeface="+mj-lt"/>
              <a:buAutoNum type="arabicPeriod"/>
            </a:pPr>
            <a:r>
              <a:rPr lang="en-US" dirty="0" smtClean="0">
                <a:solidFill>
                  <a:schemeClr val="tx1"/>
                </a:solidFill>
              </a:rPr>
              <a:t>How do you acquire it?</a:t>
            </a:r>
          </a:p>
          <a:p>
            <a:pPr marL="457200" indent="-457200">
              <a:buFont typeface="+mj-lt"/>
              <a:buAutoNum type="arabicPeriod"/>
            </a:pPr>
            <a:r>
              <a:rPr lang="en-US" dirty="0" smtClean="0">
                <a:solidFill>
                  <a:schemeClr val="tx1"/>
                </a:solidFill>
              </a:rPr>
              <a:t>Where do you get it from?</a:t>
            </a:r>
          </a:p>
        </p:txBody>
      </p:sp>
      <p:pic>
        <p:nvPicPr>
          <p:cNvPr id="2050" name="Picture 2"/>
          <p:cNvPicPr>
            <a:picLocks noChangeAspect="1" noChangeArrowheads="1"/>
          </p:cNvPicPr>
          <p:nvPr/>
        </p:nvPicPr>
        <p:blipFill>
          <a:blip r:embed="rId2"/>
          <a:srcRect l="24310" t="6130" r="25000" b="4061"/>
          <a:stretch>
            <a:fillRect/>
          </a:stretch>
        </p:blipFill>
        <p:spPr bwMode="auto">
          <a:xfrm>
            <a:off x="5148778" y="1"/>
            <a:ext cx="6881405" cy="6858000"/>
          </a:xfrm>
          <a:prstGeom prst="rect">
            <a:avLst/>
          </a:prstGeom>
          <a:noFill/>
          <a:ln w="9525">
            <a:noFill/>
            <a:miter lim="800000"/>
            <a:headEnd/>
            <a:tailEnd/>
          </a:ln>
        </p:spPr>
      </p:pic>
      <p:cxnSp>
        <p:nvCxnSpPr>
          <p:cNvPr id="6" name="Straight Arrow Connector 5"/>
          <p:cNvCxnSpPr/>
          <p:nvPr/>
        </p:nvCxnSpPr>
        <p:spPr>
          <a:xfrm flipV="1">
            <a:off x="4655127" y="380010"/>
            <a:ext cx="2992582" cy="3253839"/>
          </a:xfrm>
          <a:prstGeom prst="straightConnector1">
            <a:avLst/>
          </a:prstGeom>
          <a:ln w="4445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3372592" y="1769423"/>
            <a:ext cx="0" cy="475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1819066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85004" y="353683"/>
            <a:ext cx="9592573" cy="646331"/>
          </a:xfrm>
          <a:prstGeom prst="rect">
            <a:avLst/>
          </a:prstGeom>
          <a:noFill/>
        </p:spPr>
        <p:txBody>
          <a:bodyPr wrap="square" rtlCol="0">
            <a:spAutoFit/>
          </a:bodyPr>
          <a:lstStyle/>
          <a:p>
            <a:r>
              <a:rPr lang="en-US" sz="3600" dirty="0" smtClean="0"/>
              <a:t>Two Types of Marketing</a:t>
            </a:r>
            <a:endParaRPr lang="en-US" sz="3600" dirty="0"/>
          </a:p>
        </p:txBody>
      </p:sp>
      <p:sp>
        <p:nvSpPr>
          <p:cNvPr id="6" name="TextBox 5"/>
          <p:cNvSpPr txBox="1"/>
          <p:nvPr/>
        </p:nvSpPr>
        <p:spPr>
          <a:xfrm>
            <a:off x="948906" y="1406106"/>
            <a:ext cx="7625751" cy="1077218"/>
          </a:xfrm>
          <a:prstGeom prst="rect">
            <a:avLst/>
          </a:prstGeom>
          <a:noFill/>
        </p:spPr>
        <p:txBody>
          <a:bodyPr wrap="square" rtlCol="0">
            <a:spAutoFit/>
          </a:bodyPr>
          <a:lstStyle/>
          <a:p>
            <a:pPr marL="514350" indent="-514350">
              <a:buAutoNum type="arabicPeriod"/>
            </a:pPr>
            <a:r>
              <a:rPr lang="en-US" sz="3200" dirty="0" smtClean="0"/>
              <a:t>Branding</a:t>
            </a:r>
          </a:p>
          <a:p>
            <a:pPr marL="514350" indent="-514350">
              <a:buAutoNum type="arabicPeriod"/>
            </a:pPr>
            <a:r>
              <a:rPr lang="en-US" sz="3200" dirty="0" smtClean="0"/>
              <a:t>Direct Response Marketing</a:t>
            </a:r>
            <a:endParaRPr lang="en-US" sz="3200" dirty="0"/>
          </a:p>
        </p:txBody>
      </p:sp>
    </p:spTree>
    <p:extLst>
      <p:ext uri="{BB962C8B-B14F-4D97-AF65-F5344CB8AC3E}">
        <p14:creationId xmlns="" xmlns:p14="http://schemas.microsoft.com/office/powerpoint/2010/main" val="32169036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85004" y="353683"/>
            <a:ext cx="9592573" cy="646331"/>
          </a:xfrm>
          <a:prstGeom prst="rect">
            <a:avLst/>
          </a:prstGeom>
          <a:noFill/>
        </p:spPr>
        <p:txBody>
          <a:bodyPr wrap="square" rtlCol="0">
            <a:spAutoFit/>
          </a:bodyPr>
          <a:lstStyle/>
          <a:p>
            <a:r>
              <a:rPr lang="en-US" sz="3600" dirty="0" smtClean="0"/>
              <a:t>Two Types of Marketing</a:t>
            </a:r>
            <a:endParaRPr lang="en-US" sz="3600" dirty="0"/>
          </a:p>
        </p:txBody>
      </p:sp>
      <p:sp>
        <p:nvSpPr>
          <p:cNvPr id="6" name="TextBox 5"/>
          <p:cNvSpPr txBox="1"/>
          <p:nvPr/>
        </p:nvSpPr>
        <p:spPr>
          <a:xfrm>
            <a:off x="833681" y="955438"/>
            <a:ext cx="10981837" cy="3046988"/>
          </a:xfrm>
          <a:prstGeom prst="rect">
            <a:avLst/>
          </a:prstGeom>
          <a:noFill/>
        </p:spPr>
        <p:txBody>
          <a:bodyPr wrap="square" rtlCol="0">
            <a:spAutoFit/>
          </a:bodyPr>
          <a:lstStyle/>
          <a:p>
            <a:pPr marL="514350" indent="-514350">
              <a:buAutoNum type="arabicPeriod"/>
            </a:pPr>
            <a:r>
              <a:rPr lang="en-US" sz="3200" dirty="0" smtClean="0">
                <a:solidFill>
                  <a:srgbClr val="FFFF00"/>
                </a:solidFill>
              </a:rPr>
              <a:t>Branding</a:t>
            </a:r>
          </a:p>
          <a:p>
            <a:r>
              <a:rPr lang="en-US" sz="3200" dirty="0" smtClean="0"/>
              <a:t>      Mass marketing strategy</a:t>
            </a:r>
          </a:p>
          <a:p>
            <a:pPr marL="914400">
              <a:tabLst>
                <a:tab pos="91440" algn="l"/>
              </a:tabLst>
            </a:pPr>
            <a:r>
              <a:rPr lang="en-US" sz="3200" dirty="0" smtClean="0">
                <a:solidFill>
                  <a:srgbClr val="FFFF00"/>
                </a:solidFill>
              </a:rPr>
              <a:t>Goal—To remind customers of  your brand and the products associated with your brand.</a:t>
            </a:r>
          </a:p>
          <a:p>
            <a:pPr marL="914400">
              <a:tabLst>
                <a:tab pos="91440" algn="l"/>
              </a:tabLst>
            </a:pPr>
            <a:r>
              <a:rPr lang="en-US" sz="3200" dirty="0" smtClean="0">
                <a:solidFill>
                  <a:srgbClr val="FFFF00"/>
                </a:solidFill>
              </a:rPr>
              <a:t>The more times the ad is run, the more likely the customer is to seek your product.</a:t>
            </a:r>
          </a:p>
        </p:txBody>
      </p:sp>
      <p:grpSp>
        <p:nvGrpSpPr>
          <p:cNvPr id="9" name="Group 8"/>
          <p:cNvGrpSpPr/>
          <p:nvPr/>
        </p:nvGrpSpPr>
        <p:grpSpPr>
          <a:xfrm>
            <a:off x="1907457" y="4178709"/>
            <a:ext cx="8886963" cy="1612490"/>
            <a:chOff x="1907457" y="4178709"/>
            <a:chExt cx="8886963" cy="1612490"/>
          </a:xfrm>
        </p:grpSpPr>
        <p:pic>
          <p:nvPicPr>
            <p:cNvPr id="2" name="Picture 1"/>
            <p:cNvPicPr>
              <a:picLocks noChangeAspect="1"/>
            </p:cNvPicPr>
            <p:nvPr/>
          </p:nvPicPr>
          <p:blipFill rotWithShape="1">
            <a:blip r:embed="rId2"/>
            <a:srcRect l="17921" t="31023" r="53225" b="16726"/>
            <a:stretch/>
          </p:blipFill>
          <p:spPr>
            <a:xfrm>
              <a:off x="1907457" y="4178709"/>
              <a:ext cx="1582994" cy="1612490"/>
            </a:xfrm>
            <a:prstGeom prst="rect">
              <a:avLst/>
            </a:prstGeom>
          </p:spPr>
        </p:pic>
        <p:pic>
          <p:nvPicPr>
            <p:cNvPr id="3" name="Picture 2"/>
            <p:cNvPicPr>
              <a:picLocks noChangeAspect="1"/>
            </p:cNvPicPr>
            <p:nvPr/>
          </p:nvPicPr>
          <p:blipFill rotWithShape="1">
            <a:blip r:embed="rId3"/>
            <a:srcRect l="11236" t="34847" r="47366" b="13541"/>
            <a:stretch/>
          </p:blipFill>
          <p:spPr>
            <a:xfrm>
              <a:off x="3883743" y="4198372"/>
              <a:ext cx="2271252" cy="1592827"/>
            </a:xfrm>
            <a:prstGeom prst="rect">
              <a:avLst/>
            </a:prstGeom>
          </p:spPr>
        </p:pic>
        <p:pic>
          <p:nvPicPr>
            <p:cNvPr id="4" name="Picture 3"/>
            <p:cNvPicPr>
              <a:picLocks noChangeAspect="1"/>
            </p:cNvPicPr>
            <p:nvPr/>
          </p:nvPicPr>
          <p:blipFill rotWithShape="1">
            <a:blip r:embed="rId4"/>
            <a:srcRect l="17369" t="31753" r="52234" b="12738"/>
            <a:stretch/>
          </p:blipFill>
          <p:spPr>
            <a:xfrm>
              <a:off x="6475974" y="4198372"/>
              <a:ext cx="1550632" cy="1592827"/>
            </a:xfrm>
            <a:prstGeom prst="rect">
              <a:avLst/>
            </a:prstGeom>
          </p:spPr>
        </p:pic>
        <p:pic>
          <p:nvPicPr>
            <p:cNvPr id="7" name="Picture 6"/>
            <p:cNvPicPr>
              <a:picLocks noChangeAspect="1"/>
            </p:cNvPicPr>
            <p:nvPr/>
          </p:nvPicPr>
          <p:blipFill rotWithShape="1">
            <a:blip r:embed="rId5"/>
            <a:srcRect l="16613" t="41319" r="52881" b="19881"/>
            <a:stretch/>
          </p:blipFill>
          <p:spPr>
            <a:xfrm>
              <a:off x="8568083" y="4198371"/>
              <a:ext cx="2226337" cy="1592827"/>
            </a:xfrm>
            <a:prstGeom prst="rect">
              <a:avLst/>
            </a:prstGeom>
          </p:spPr>
        </p:pic>
      </p:grpSp>
      <p:sp>
        <p:nvSpPr>
          <p:cNvPr id="8" name="TextBox 7"/>
          <p:cNvSpPr txBox="1"/>
          <p:nvPr/>
        </p:nvSpPr>
        <p:spPr>
          <a:xfrm>
            <a:off x="1230086" y="5987143"/>
            <a:ext cx="10189028" cy="523220"/>
          </a:xfrm>
          <a:prstGeom prst="rect">
            <a:avLst/>
          </a:prstGeom>
          <a:noFill/>
        </p:spPr>
        <p:txBody>
          <a:bodyPr wrap="square" rtlCol="0">
            <a:spAutoFit/>
          </a:bodyPr>
          <a:lstStyle/>
          <a:p>
            <a:r>
              <a:rPr lang="en-US" sz="2800" b="1" dirty="0" smtClean="0">
                <a:solidFill>
                  <a:srgbClr val="FF0000"/>
                </a:solidFill>
              </a:rPr>
              <a:t>Not practical as a sole dental marketing strategy</a:t>
            </a:r>
            <a:endParaRPr lang="en-US" sz="2800" b="1" dirty="0">
              <a:solidFill>
                <a:srgbClr val="FF0000"/>
              </a:solidFill>
            </a:endParaRPr>
          </a:p>
        </p:txBody>
      </p:sp>
    </p:spTree>
    <p:extLst>
      <p:ext uri="{BB962C8B-B14F-4D97-AF65-F5344CB8AC3E}">
        <p14:creationId xmlns="" xmlns:p14="http://schemas.microsoft.com/office/powerpoint/2010/main" val="377947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85004" y="353683"/>
            <a:ext cx="9592573" cy="646331"/>
          </a:xfrm>
          <a:prstGeom prst="rect">
            <a:avLst/>
          </a:prstGeom>
          <a:noFill/>
        </p:spPr>
        <p:txBody>
          <a:bodyPr wrap="square" rtlCol="0">
            <a:spAutoFit/>
          </a:bodyPr>
          <a:lstStyle/>
          <a:p>
            <a:r>
              <a:rPr lang="en-US" sz="3600" dirty="0" smtClean="0"/>
              <a:t>Two Types of Marketing</a:t>
            </a:r>
            <a:endParaRPr lang="en-US" sz="3600" dirty="0"/>
          </a:p>
        </p:txBody>
      </p:sp>
      <p:sp>
        <p:nvSpPr>
          <p:cNvPr id="6" name="TextBox 5"/>
          <p:cNvSpPr txBox="1"/>
          <p:nvPr/>
        </p:nvSpPr>
        <p:spPr>
          <a:xfrm>
            <a:off x="833681" y="955438"/>
            <a:ext cx="10981837" cy="4770537"/>
          </a:xfrm>
          <a:prstGeom prst="rect">
            <a:avLst/>
          </a:prstGeom>
          <a:noFill/>
        </p:spPr>
        <p:txBody>
          <a:bodyPr wrap="square" rtlCol="0">
            <a:spAutoFit/>
          </a:bodyPr>
          <a:lstStyle/>
          <a:p>
            <a:r>
              <a:rPr lang="en-US" sz="3200" dirty="0" smtClean="0">
                <a:solidFill>
                  <a:srgbClr val="FFFF00"/>
                </a:solidFill>
              </a:rPr>
              <a:t>2. Direct Response Marketing</a:t>
            </a:r>
          </a:p>
          <a:p>
            <a:endParaRPr lang="en-US" sz="3200" dirty="0" smtClean="0"/>
          </a:p>
          <a:p>
            <a:r>
              <a:rPr lang="en-US" sz="2800" dirty="0" smtClean="0"/>
              <a:t>Designed </a:t>
            </a:r>
            <a:r>
              <a:rPr lang="en-US" sz="2800" dirty="0"/>
              <a:t>to evoke an immediate response and compel prospects to take some specific action, such as opting in to your email list, picking up the phone and calling for more information, placing an order or being directed to a web page</a:t>
            </a:r>
            <a:r>
              <a:rPr lang="en-US" sz="2800" dirty="0" smtClean="0"/>
              <a:t>.  </a:t>
            </a:r>
            <a:r>
              <a:rPr lang="en-US" sz="3200" dirty="0" smtClean="0"/>
              <a:t>     </a:t>
            </a:r>
          </a:p>
          <a:p>
            <a:endParaRPr lang="en-US" sz="3200" dirty="0"/>
          </a:p>
          <a:p>
            <a:r>
              <a:rPr lang="en-US" sz="3200" dirty="0" smtClean="0"/>
              <a:t>                                                                     </a:t>
            </a:r>
            <a:r>
              <a:rPr lang="en-US" sz="2000" dirty="0" smtClean="0"/>
              <a:t>—Alan Dib</a:t>
            </a:r>
          </a:p>
          <a:p>
            <a:r>
              <a:rPr lang="en-US" sz="3200" dirty="0" smtClean="0"/>
              <a:t> </a:t>
            </a:r>
            <a:endParaRPr lang="en-US" sz="3200" dirty="0" smtClean="0">
              <a:solidFill>
                <a:srgbClr val="FFFF00"/>
              </a:solidFill>
            </a:endParaRPr>
          </a:p>
        </p:txBody>
      </p:sp>
    </p:spTree>
    <p:extLst>
      <p:ext uri="{BB962C8B-B14F-4D97-AF65-F5344CB8AC3E}">
        <p14:creationId xmlns="" xmlns:p14="http://schemas.microsoft.com/office/powerpoint/2010/main" val="3589857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2"/>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l="35097" t="29840" r="36927" b="38414"/>
          <a:stretch/>
        </p:blipFill>
        <p:spPr>
          <a:xfrm>
            <a:off x="1039685" y="139405"/>
            <a:ext cx="10085516" cy="6437565"/>
          </a:xfrm>
          <a:prstGeom prst="rect">
            <a:avLst/>
          </a:prstGeom>
        </p:spPr>
      </p:pic>
    </p:spTree>
    <p:extLst>
      <p:ext uri="{BB962C8B-B14F-4D97-AF65-F5344CB8AC3E}">
        <p14:creationId xmlns="" xmlns:p14="http://schemas.microsoft.com/office/powerpoint/2010/main" val="23134523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9706" y="5350933"/>
            <a:ext cx="8534400" cy="1507067"/>
          </a:xfrm>
        </p:spPr>
        <p:txBody>
          <a:bodyPr/>
          <a:lstStyle/>
          <a:p>
            <a:r>
              <a:rPr lang="en-US" dirty="0" smtClean="0"/>
              <a:t>The Marketing Funnel</a:t>
            </a:r>
            <a:endParaRPr lang="en-US" dirty="0"/>
          </a:p>
        </p:txBody>
      </p:sp>
      <p:sp>
        <p:nvSpPr>
          <p:cNvPr id="4" name="Flowchart: Merge 3"/>
          <p:cNvSpPr/>
          <p:nvPr/>
        </p:nvSpPr>
        <p:spPr>
          <a:xfrm>
            <a:off x="2769077" y="1784391"/>
            <a:ext cx="3200400" cy="2846717"/>
          </a:xfrm>
          <a:prstGeom prst="flowChartMerg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Terminator 4"/>
          <p:cNvSpPr/>
          <p:nvPr/>
        </p:nvSpPr>
        <p:spPr>
          <a:xfrm>
            <a:off x="4132051" y="3657600"/>
            <a:ext cx="474453" cy="1078302"/>
          </a:xfrm>
          <a:prstGeom prst="flowChartTermina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041922" y="365830"/>
            <a:ext cx="2654709" cy="1111045"/>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All Sources of Patients</a:t>
            </a:r>
            <a:endParaRPr lang="en-US" dirty="0">
              <a:solidFill>
                <a:schemeClr val="bg1"/>
              </a:solidFill>
            </a:endParaRPr>
          </a:p>
        </p:txBody>
      </p:sp>
      <p:sp>
        <p:nvSpPr>
          <p:cNvPr id="9" name="TextBox 8"/>
          <p:cNvSpPr txBox="1"/>
          <p:nvPr/>
        </p:nvSpPr>
        <p:spPr>
          <a:xfrm>
            <a:off x="6450228" y="1738184"/>
            <a:ext cx="2512540" cy="369332"/>
          </a:xfrm>
          <a:prstGeom prst="rect">
            <a:avLst/>
          </a:prstGeom>
          <a:solidFill>
            <a:schemeClr val="accent2">
              <a:lumMod val="75000"/>
            </a:schemeClr>
          </a:solidFill>
          <a:ln>
            <a:solidFill>
              <a:schemeClr val="tx1"/>
            </a:solidFill>
          </a:ln>
        </p:spPr>
        <p:txBody>
          <a:bodyPr wrap="square" rtlCol="0">
            <a:spAutoFit/>
          </a:bodyPr>
          <a:lstStyle/>
          <a:p>
            <a:r>
              <a:rPr lang="en-US" dirty="0" smtClean="0"/>
              <a:t>Find out about you</a:t>
            </a:r>
            <a:endParaRPr lang="en-US" dirty="0"/>
          </a:p>
        </p:txBody>
      </p:sp>
      <p:sp>
        <p:nvSpPr>
          <p:cNvPr id="15" name="Left Arrow 14"/>
          <p:cNvSpPr/>
          <p:nvPr/>
        </p:nvSpPr>
        <p:spPr>
          <a:xfrm>
            <a:off x="5906530" y="1766606"/>
            <a:ext cx="535459" cy="210475"/>
          </a:xfrm>
          <a:prstGeom prst="left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rapezoid 2"/>
          <p:cNvSpPr/>
          <p:nvPr/>
        </p:nvSpPr>
        <p:spPr>
          <a:xfrm rot="10800000">
            <a:off x="2769075" y="1784389"/>
            <a:ext cx="3200401" cy="323125"/>
          </a:xfrm>
          <a:prstGeom prst="trapezoid">
            <a:avLst>
              <a:gd name="adj" fmla="val 61819"/>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407987411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0358" t="13757" r="20238" b="18942"/>
          <a:stretch/>
        </p:blipFill>
        <p:spPr>
          <a:xfrm>
            <a:off x="892628" y="520944"/>
            <a:ext cx="9329057" cy="5945171"/>
          </a:xfrm>
          <a:prstGeom prst="rect">
            <a:avLst/>
          </a:prstGeom>
        </p:spPr>
      </p:pic>
    </p:spTree>
    <p:extLst>
      <p:ext uri="{BB962C8B-B14F-4D97-AF65-F5344CB8AC3E}">
        <p14:creationId xmlns="" xmlns:p14="http://schemas.microsoft.com/office/powerpoint/2010/main" val="9657155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1430" t="8995" r="10000" b="5291"/>
          <a:stretch/>
        </p:blipFill>
        <p:spPr>
          <a:xfrm>
            <a:off x="500743" y="162543"/>
            <a:ext cx="10678885" cy="6552952"/>
          </a:xfrm>
          <a:prstGeom prst="rect">
            <a:avLst/>
          </a:prstGeom>
        </p:spPr>
      </p:pic>
    </p:spTree>
    <p:extLst>
      <p:ext uri="{BB962C8B-B14F-4D97-AF65-F5344CB8AC3E}">
        <p14:creationId xmlns="" xmlns:p14="http://schemas.microsoft.com/office/powerpoint/2010/main" val="62373929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p:cNvSpPr>
          <p:nvPr/>
        </p:nvSpPr>
        <p:spPr>
          <a:xfrm>
            <a:off x="684211" y="3095625"/>
            <a:ext cx="9529463" cy="3365560"/>
          </a:xfrm>
          <a:prstGeom prst="rect">
            <a:avLst/>
          </a:prstGeom>
        </p:spPr>
        <p:txBody>
          <a:bodyPr anchor="t">
            <a:normAutofit lnSpcReduction="1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514350" indent="-514350">
              <a:buFont typeface="+mj-lt"/>
              <a:buAutoNum type="arabicPeriod"/>
            </a:pPr>
            <a:r>
              <a:rPr lang="en-US" sz="2800" dirty="0" smtClean="0">
                <a:solidFill>
                  <a:schemeClr val="tx2"/>
                </a:solidFill>
              </a:rPr>
              <a:t>Killer Headline</a:t>
            </a:r>
          </a:p>
          <a:p>
            <a:pPr marL="514350" indent="-514350">
              <a:buFont typeface="+mj-lt"/>
              <a:buAutoNum type="arabicPeriod"/>
            </a:pPr>
            <a:r>
              <a:rPr lang="en-US" sz="2800" dirty="0" smtClean="0">
                <a:solidFill>
                  <a:schemeClr val="tx2"/>
                </a:solidFill>
              </a:rPr>
              <a:t>Identify a problem.</a:t>
            </a:r>
          </a:p>
          <a:p>
            <a:pPr marL="514350" indent="-514350">
              <a:buFont typeface="+mj-lt"/>
              <a:buAutoNum type="arabicPeriod"/>
            </a:pPr>
            <a:r>
              <a:rPr lang="en-US" sz="2800" dirty="0" smtClean="0">
                <a:solidFill>
                  <a:schemeClr val="tx2"/>
                </a:solidFill>
              </a:rPr>
              <a:t>Provide a solution</a:t>
            </a:r>
          </a:p>
          <a:p>
            <a:pPr marL="514350" indent="-514350">
              <a:buFont typeface="+mj-lt"/>
              <a:buAutoNum type="arabicPeriod"/>
            </a:pPr>
            <a:r>
              <a:rPr lang="en-US" sz="2800" dirty="0" smtClean="0">
                <a:solidFill>
                  <a:schemeClr val="tx2"/>
                </a:solidFill>
              </a:rPr>
              <a:t>Proof</a:t>
            </a:r>
          </a:p>
          <a:p>
            <a:pPr marL="514350" indent="-514350">
              <a:buFont typeface="+mj-lt"/>
              <a:buAutoNum type="arabicPeriod"/>
            </a:pPr>
            <a:r>
              <a:rPr lang="en-US" sz="2800" dirty="0" smtClean="0">
                <a:solidFill>
                  <a:schemeClr val="tx2"/>
                </a:solidFill>
              </a:rPr>
              <a:t>Call to Action</a:t>
            </a:r>
          </a:p>
          <a:p>
            <a:pPr marL="514350" indent="-514350">
              <a:buFont typeface="+mj-lt"/>
              <a:buAutoNum type="arabicPeriod"/>
            </a:pPr>
            <a:r>
              <a:rPr lang="en-US" sz="2800" dirty="0" smtClean="0">
                <a:solidFill>
                  <a:schemeClr val="tx2"/>
                </a:solidFill>
              </a:rPr>
              <a:t>Dual readership path</a:t>
            </a:r>
          </a:p>
          <a:p>
            <a:pPr marL="514350" indent="-514350">
              <a:buFont typeface="+mj-lt"/>
              <a:buAutoNum type="arabicPeriod"/>
            </a:pPr>
            <a:endParaRPr lang="en-US" sz="2800" dirty="0" smtClean="0">
              <a:solidFill>
                <a:schemeClr val="tx2"/>
              </a:solidFill>
            </a:endParaRPr>
          </a:p>
          <a:p>
            <a:endParaRPr lang="en-US" sz="2800" dirty="0" smtClean="0">
              <a:solidFill>
                <a:srgbClr val="FFFF00"/>
              </a:solidFill>
            </a:endParaRPr>
          </a:p>
          <a:p>
            <a:endParaRPr lang="en-US" sz="3200" dirty="0">
              <a:solidFill>
                <a:srgbClr val="FFFF00"/>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p:cNvSpPr>
          <p:nvPr/>
        </p:nvSpPr>
        <p:spPr>
          <a:xfrm>
            <a:off x="684211" y="3095625"/>
            <a:ext cx="9529463" cy="3365560"/>
          </a:xfrm>
          <a:prstGeom prst="rect">
            <a:avLst/>
          </a:prstGeom>
        </p:spPr>
        <p:txBody>
          <a:bodyPr anchor="t">
            <a:normAutofit lnSpcReduction="1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514350" indent="-514350">
              <a:buFont typeface="+mj-lt"/>
              <a:buAutoNum type="arabicPeriod"/>
            </a:pPr>
            <a:r>
              <a:rPr lang="en-US" sz="2800" dirty="0" smtClean="0">
                <a:solidFill>
                  <a:schemeClr val="tx2"/>
                </a:solidFill>
              </a:rPr>
              <a:t>Killer Headline</a:t>
            </a:r>
          </a:p>
          <a:p>
            <a:pPr marL="514350" indent="-514350">
              <a:buFont typeface="+mj-lt"/>
              <a:buAutoNum type="arabicPeriod"/>
            </a:pPr>
            <a:r>
              <a:rPr lang="en-US" sz="2800" dirty="0" smtClean="0">
                <a:solidFill>
                  <a:schemeClr val="tx2"/>
                </a:solidFill>
              </a:rPr>
              <a:t>Identify a problem.</a:t>
            </a:r>
          </a:p>
          <a:p>
            <a:pPr marL="514350" indent="-514350">
              <a:buFont typeface="+mj-lt"/>
              <a:buAutoNum type="arabicPeriod"/>
            </a:pPr>
            <a:r>
              <a:rPr lang="en-US" sz="2800" dirty="0" smtClean="0">
                <a:solidFill>
                  <a:schemeClr val="tx2"/>
                </a:solidFill>
              </a:rPr>
              <a:t>Provide a solution</a:t>
            </a:r>
          </a:p>
          <a:p>
            <a:pPr marL="514350" indent="-514350">
              <a:buFont typeface="+mj-lt"/>
              <a:buAutoNum type="arabicPeriod"/>
            </a:pPr>
            <a:r>
              <a:rPr lang="en-US" sz="2800" dirty="0" smtClean="0">
                <a:solidFill>
                  <a:schemeClr val="tx2"/>
                </a:solidFill>
              </a:rPr>
              <a:t>Proof</a:t>
            </a:r>
          </a:p>
          <a:p>
            <a:pPr marL="514350" indent="-514350">
              <a:buFont typeface="+mj-lt"/>
              <a:buAutoNum type="arabicPeriod"/>
            </a:pPr>
            <a:r>
              <a:rPr lang="en-US" sz="2800" dirty="0" smtClean="0">
                <a:solidFill>
                  <a:schemeClr val="tx2"/>
                </a:solidFill>
              </a:rPr>
              <a:t>Call to Action</a:t>
            </a:r>
          </a:p>
          <a:p>
            <a:pPr marL="514350" indent="-514350">
              <a:buFont typeface="+mj-lt"/>
              <a:buAutoNum type="arabicPeriod"/>
            </a:pPr>
            <a:r>
              <a:rPr lang="en-US" sz="2800" dirty="0" smtClean="0">
                <a:solidFill>
                  <a:schemeClr val="tx2"/>
                </a:solidFill>
              </a:rPr>
              <a:t>Dual readership path</a:t>
            </a:r>
          </a:p>
          <a:p>
            <a:pPr marL="514350" indent="-514350">
              <a:buFont typeface="+mj-lt"/>
              <a:buAutoNum type="arabicPeriod"/>
            </a:pPr>
            <a:endParaRPr lang="en-US" sz="2800" dirty="0" smtClean="0">
              <a:solidFill>
                <a:schemeClr val="tx2"/>
              </a:solidFill>
            </a:endParaRPr>
          </a:p>
          <a:p>
            <a:endParaRPr lang="en-US" sz="2800" dirty="0" smtClean="0">
              <a:solidFill>
                <a:srgbClr val="FFFF00"/>
              </a:solidFill>
            </a:endParaRPr>
          </a:p>
          <a:p>
            <a:endParaRPr lang="en-US" sz="3200" dirty="0">
              <a:solidFill>
                <a:srgbClr val="FFFF00"/>
              </a:solidFill>
            </a:endParaRPr>
          </a:p>
        </p:txBody>
      </p:sp>
      <p:pic>
        <p:nvPicPr>
          <p:cNvPr id="3" name="Picture 2"/>
          <p:cNvPicPr>
            <a:picLocks noChangeAspect="1"/>
          </p:cNvPicPr>
          <p:nvPr/>
        </p:nvPicPr>
        <p:blipFill rotWithShape="1">
          <a:blip r:embed="rId2">
            <a:extLst>
              <a:ext uri="{28A0092B-C50C-407E-A947-70E740481C1C}">
                <a14:useLocalDpi xmlns="" xmlns:a14="http://schemas.microsoft.com/office/drawing/2010/main" val="0"/>
              </a:ext>
            </a:extLst>
          </a:blip>
          <a:srcRect l="980" t="35182"/>
          <a:stretch/>
        </p:blipFill>
        <p:spPr>
          <a:xfrm rot="5400000">
            <a:off x="5774605" y="-925454"/>
            <a:ext cx="5565058" cy="7632276"/>
          </a:xfrm>
          <a:prstGeom prst="rect">
            <a:avLst/>
          </a:prstGeom>
        </p:spPr>
      </p:pic>
      <p:cxnSp>
        <p:nvCxnSpPr>
          <p:cNvPr id="5" name="Straight Arrow Connector 4"/>
          <p:cNvCxnSpPr/>
          <p:nvPr/>
        </p:nvCxnSpPr>
        <p:spPr>
          <a:xfrm flipV="1">
            <a:off x="3785419" y="914400"/>
            <a:ext cx="1927123" cy="2369574"/>
          </a:xfrm>
          <a:prstGeom prst="straightConnector1">
            <a:avLst/>
          </a:prstGeom>
          <a:ln w="5715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56681289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p:cNvSpPr>
          <p:nvPr/>
        </p:nvSpPr>
        <p:spPr>
          <a:xfrm>
            <a:off x="684211" y="3095625"/>
            <a:ext cx="9529463" cy="3365560"/>
          </a:xfrm>
          <a:prstGeom prst="rect">
            <a:avLst/>
          </a:prstGeom>
        </p:spPr>
        <p:txBody>
          <a:bodyPr anchor="t">
            <a:normAutofit lnSpcReduction="1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514350" indent="-514350">
              <a:buFont typeface="+mj-lt"/>
              <a:buAutoNum type="arabicPeriod"/>
            </a:pPr>
            <a:r>
              <a:rPr lang="en-US" sz="2800" dirty="0" smtClean="0">
                <a:solidFill>
                  <a:schemeClr val="tx2"/>
                </a:solidFill>
              </a:rPr>
              <a:t>Killer Headline</a:t>
            </a:r>
          </a:p>
          <a:p>
            <a:pPr marL="514350" indent="-514350">
              <a:buFont typeface="+mj-lt"/>
              <a:buAutoNum type="arabicPeriod"/>
            </a:pPr>
            <a:r>
              <a:rPr lang="en-US" sz="2800" dirty="0" smtClean="0">
                <a:solidFill>
                  <a:schemeClr val="tx2"/>
                </a:solidFill>
              </a:rPr>
              <a:t>Identify a problem.</a:t>
            </a:r>
          </a:p>
          <a:p>
            <a:pPr marL="514350" indent="-514350">
              <a:buFont typeface="+mj-lt"/>
              <a:buAutoNum type="arabicPeriod"/>
            </a:pPr>
            <a:r>
              <a:rPr lang="en-US" sz="2800" dirty="0" smtClean="0">
                <a:solidFill>
                  <a:schemeClr val="tx2"/>
                </a:solidFill>
              </a:rPr>
              <a:t>Provide a solution</a:t>
            </a:r>
          </a:p>
          <a:p>
            <a:pPr marL="514350" indent="-514350">
              <a:buFont typeface="+mj-lt"/>
              <a:buAutoNum type="arabicPeriod"/>
            </a:pPr>
            <a:r>
              <a:rPr lang="en-US" sz="2800" dirty="0" smtClean="0">
                <a:solidFill>
                  <a:schemeClr val="tx2"/>
                </a:solidFill>
              </a:rPr>
              <a:t>Proof</a:t>
            </a:r>
          </a:p>
          <a:p>
            <a:pPr marL="514350" indent="-514350">
              <a:buFont typeface="+mj-lt"/>
              <a:buAutoNum type="arabicPeriod"/>
            </a:pPr>
            <a:r>
              <a:rPr lang="en-US" sz="2800" dirty="0" smtClean="0">
                <a:solidFill>
                  <a:schemeClr val="tx2"/>
                </a:solidFill>
              </a:rPr>
              <a:t>Call to Action</a:t>
            </a:r>
          </a:p>
          <a:p>
            <a:pPr marL="514350" indent="-514350">
              <a:buFont typeface="+mj-lt"/>
              <a:buAutoNum type="arabicPeriod"/>
            </a:pPr>
            <a:r>
              <a:rPr lang="en-US" sz="2800" dirty="0" smtClean="0">
                <a:solidFill>
                  <a:schemeClr val="tx2"/>
                </a:solidFill>
              </a:rPr>
              <a:t>Dual readership path</a:t>
            </a:r>
          </a:p>
          <a:p>
            <a:pPr marL="514350" indent="-514350">
              <a:buFont typeface="+mj-lt"/>
              <a:buAutoNum type="arabicPeriod"/>
            </a:pPr>
            <a:endParaRPr lang="en-US" sz="2800" dirty="0" smtClean="0">
              <a:solidFill>
                <a:schemeClr val="tx2"/>
              </a:solidFill>
            </a:endParaRPr>
          </a:p>
          <a:p>
            <a:endParaRPr lang="en-US" sz="2800" dirty="0" smtClean="0">
              <a:solidFill>
                <a:srgbClr val="FFFF00"/>
              </a:solidFill>
            </a:endParaRPr>
          </a:p>
          <a:p>
            <a:endParaRPr lang="en-US" sz="3200" dirty="0">
              <a:solidFill>
                <a:srgbClr val="FFFF00"/>
              </a:solidFill>
            </a:endParaRPr>
          </a:p>
        </p:txBody>
      </p:sp>
      <p:pic>
        <p:nvPicPr>
          <p:cNvPr id="3" name="Picture 2"/>
          <p:cNvPicPr>
            <a:picLocks noChangeAspect="1"/>
          </p:cNvPicPr>
          <p:nvPr/>
        </p:nvPicPr>
        <p:blipFill rotWithShape="1">
          <a:blip r:embed="rId2">
            <a:extLst>
              <a:ext uri="{28A0092B-C50C-407E-A947-70E740481C1C}">
                <a14:useLocalDpi xmlns="" xmlns:a14="http://schemas.microsoft.com/office/drawing/2010/main" val="0"/>
              </a:ext>
            </a:extLst>
          </a:blip>
          <a:srcRect l="980" t="35182"/>
          <a:stretch/>
        </p:blipFill>
        <p:spPr>
          <a:xfrm rot="5400000">
            <a:off x="5774605" y="-925454"/>
            <a:ext cx="5565058" cy="7632276"/>
          </a:xfrm>
          <a:prstGeom prst="rect">
            <a:avLst/>
          </a:prstGeom>
        </p:spPr>
      </p:pic>
      <p:cxnSp>
        <p:nvCxnSpPr>
          <p:cNvPr id="6" name="Straight Arrow Connector 5"/>
          <p:cNvCxnSpPr/>
          <p:nvPr/>
        </p:nvCxnSpPr>
        <p:spPr>
          <a:xfrm flipV="1">
            <a:off x="4650658" y="914400"/>
            <a:ext cx="2458065" cy="2979174"/>
          </a:xfrm>
          <a:prstGeom prst="straightConnector1">
            <a:avLst/>
          </a:prstGeom>
          <a:ln w="5715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22513652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p:cNvSpPr>
          <p:nvPr/>
        </p:nvSpPr>
        <p:spPr>
          <a:xfrm>
            <a:off x="684211" y="3095625"/>
            <a:ext cx="9529463" cy="3365560"/>
          </a:xfrm>
          <a:prstGeom prst="rect">
            <a:avLst/>
          </a:prstGeom>
        </p:spPr>
        <p:txBody>
          <a:bodyPr anchor="t">
            <a:normAutofit lnSpcReduction="1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514350" indent="-514350">
              <a:buFont typeface="+mj-lt"/>
              <a:buAutoNum type="arabicPeriod"/>
            </a:pPr>
            <a:r>
              <a:rPr lang="en-US" sz="2800" dirty="0" smtClean="0">
                <a:solidFill>
                  <a:schemeClr val="tx2"/>
                </a:solidFill>
              </a:rPr>
              <a:t>Killer Headline</a:t>
            </a:r>
          </a:p>
          <a:p>
            <a:pPr marL="514350" indent="-514350">
              <a:buFont typeface="+mj-lt"/>
              <a:buAutoNum type="arabicPeriod"/>
            </a:pPr>
            <a:r>
              <a:rPr lang="en-US" sz="2800" dirty="0" smtClean="0">
                <a:solidFill>
                  <a:schemeClr val="tx2"/>
                </a:solidFill>
              </a:rPr>
              <a:t>Identify a problem.</a:t>
            </a:r>
          </a:p>
          <a:p>
            <a:pPr marL="514350" indent="-514350">
              <a:buFont typeface="+mj-lt"/>
              <a:buAutoNum type="arabicPeriod"/>
            </a:pPr>
            <a:r>
              <a:rPr lang="en-US" sz="2800" dirty="0" smtClean="0">
                <a:solidFill>
                  <a:schemeClr val="tx2"/>
                </a:solidFill>
              </a:rPr>
              <a:t>Provide a solution</a:t>
            </a:r>
          </a:p>
          <a:p>
            <a:pPr marL="514350" indent="-514350">
              <a:buFont typeface="+mj-lt"/>
              <a:buAutoNum type="arabicPeriod"/>
            </a:pPr>
            <a:r>
              <a:rPr lang="en-US" sz="2800" dirty="0" smtClean="0">
                <a:solidFill>
                  <a:schemeClr val="tx2"/>
                </a:solidFill>
              </a:rPr>
              <a:t>Proof</a:t>
            </a:r>
          </a:p>
          <a:p>
            <a:pPr marL="514350" indent="-514350">
              <a:buFont typeface="+mj-lt"/>
              <a:buAutoNum type="arabicPeriod"/>
            </a:pPr>
            <a:r>
              <a:rPr lang="en-US" sz="2800" dirty="0" smtClean="0">
                <a:solidFill>
                  <a:schemeClr val="tx2"/>
                </a:solidFill>
              </a:rPr>
              <a:t>Call to Action</a:t>
            </a:r>
          </a:p>
          <a:p>
            <a:pPr marL="514350" indent="-514350">
              <a:buFont typeface="+mj-lt"/>
              <a:buAutoNum type="arabicPeriod"/>
            </a:pPr>
            <a:r>
              <a:rPr lang="en-US" sz="2800" dirty="0" smtClean="0">
                <a:solidFill>
                  <a:schemeClr val="tx2"/>
                </a:solidFill>
              </a:rPr>
              <a:t>Dual readership path</a:t>
            </a:r>
          </a:p>
          <a:p>
            <a:pPr marL="514350" indent="-514350">
              <a:buFont typeface="+mj-lt"/>
              <a:buAutoNum type="arabicPeriod"/>
            </a:pPr>
            <a:endParaRPr lang="en-US" sz="2800" dirty="0" smtClean="0">
              <a:solidFill>
                <a:schemeClr val="tx2"/>
              </a:solidFill>
            </a:endParaRPr>
          </a:p>
          <a:p>
            <a:endParaRPr lang="en-US" sz="2800" dirty="0" smtClean="0">
              <a:solidFill>
                <a:srgbClr val="FFFF00"/>
              </a:solidFill>
            </a:endParaRPr>
          </a:p>
          <a:p>
            <a:endParaRPr lang="en-US" sz="3200" dirty="0">
              <a:solidFill>
                <a:srgbClr val="FFFF00"/>
              </a:solidFill>
            </a:endParaRPr>
          </a:p>
        </p:txBody>
      </p:sp>
      <p:pic>
        <p:nvPicPr>
          <p:cNvPr id="3" name="Picture 2"/>
          <p:cNvPicPr>
            <a:picLocks noChangeAspect="1"/>
          </p:cNvPicPr>
          <p:nvPr/>
        </p:nvPicPr>
        <p:blipFill rotWithShape="1">
          <a:blip r:embed="rId2">
            <a:extLst>
              <a:ext uri="{28A0092B-C50C-407E-A947-70E740481C1C}">
                <a14:useLocalDpi xmlns="" xmlns:a14="http://schemas.microsoft.com/office/drawing/2010/main" val="0"/>
              </a:ext>
            </a:extLst>
          </a:blip>
          <a:srcRect l="980" t="35182"/>
          <a:stretch/>
        </p:blipFill>
        <p:spPr>
          <a:xfrm rot="5400000">
            <a:off x="5774605" y="-925454"/>
            <a:ext cx="5565058" cy="7632276"/>
          </a:xfrm>
          <a:prstGeom prst="rect">
            <a:avLst/>
          </a:prstGeom>
        </p:spPr>
      </p:pic>
      <p:cxnSp>
        <p:nvCxnSpPr>
          <p:cNvPr id="6" name="Straight Arrow Connector 5"/>
          <p:cNvCxnSpPr/>
          <p:nvPr/>
        </p:nvCxnSpPr>
        <p:spPr>
          <a:xfrm flipV="1">
            <a:off x="4513006" y="1484671"/>
            <a:ext cx="2458065" cy="2979174"/>
          </a:xfrm>
          <a:prstGeom prst="straightConnector1">
            <a:avLst/>
          </a:prstGeom>
          <a:ln w="5715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7730602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p:cNvSpPr>
          <p:nvPr/>
        </p:nvSpPr>
        <p:spPr>
          <a:xfrm>
            <a:off x="684211" y="3095625"/>
            <a:ext cx="9529463" cy="3365560"/>
          </a:xfrm>
          <a:prstGeom prst="rect">
            <a:avLst/>
          </a:prstGeom>
        </p:spPr>
        <p:txBody>
          <a:bodyPr anchor="t">
            <a:normAutofit lnSpcReduction="1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514350" indent="-514350">
              <a:buFont typeface="+mj-lt"/>
              <a:buAutoNum type="arabicPeriod"/>
            </a:pPr>
            <a:r>
              <a:rPr lang="en-US" sz="2800" dirty="0" smtClean="0">
                <a:solidFill>
                  <a:schemeClr val="tx2"/>
                </a:solidFill>
              </a:rPr>
              <a:t>Killer Headline</a:t>
            </a:r>
          </a:p>
          <a:p>
            <a:pPr marL="514350" indent="-514350">
              <a:buFont typeface="+mj-lt"/>
              <a:buAutoNum type="arabicPeriod"/>
            </a:pPr>
            <a:r>
              <a:rPr lang="en-US" sz="2800" dirty="0" smtClean="0">
                <a:solidFill>
                  <a:schemeClr val="tx2"/>
                </a:solidFill>
              </a:rPr>
              <a:t>Identify a problem.</a:t>
            </a:r>
          </a:p>
          <a:p>
            <a:pPr marL="514350" indent="-514350">
              <a:buFont typeface="+mj-lt"/>
              <a:buAutoNum type="arabicPeriod"/>
            </a:pPr>
            <a:r>
              <a:rPr lang="en-US" sz="2800" dirty="0" smtClean="0">
                <a:solidFill>
                  <a:schemeClr val="tx2"/>
                </a:solidFill>
              </a:rPr>
              <a:t>Provide a solution</a:t>
            </a:r>
          </a:p>
          <a:p>
            <a:pPr marL="514350" indent="-514350">
              <a:buFont typeface="+mj-lt"/>
              <a:buAutoNum type="arabicPeriod"/>
            </a:pPr>
            <a:r>
              <a:rPr lang="en-US" sz="2800" dirty="0" smtClean="0">
                <a:solidFill>
                  <a:schemeClr val="tx2"/>
                </a:solidFill>
              </a:rPr>
              <a:t>Proof</a:t>
            </a:r>
          </a:p>
          <a:p>
            <a:pPr marL="514350" indent="-514350">
              <a:buFont typeface="+mj-lt"/>
              <a:buAutoNum type="arabicPeriod"/>
            </a:pPr>
            <a:r>
              <a:rPr lang="en-US" sz="2800" dirty="0" smtClean="0">
                <a:solidFill>
                  <a:schemeClr val="tx2"/>
                </a:solidFill>
              </a:rPr>
              <a:t>Call to Action</a:t>
            </a:r>
          </a:p>
          <a:p>
            <a:pPr marL="514350" indent="-514350">
              <a:buFont typeface="+mj-lt"/>
              <a:buAutoNum type="arabicPeriod"/>
            </a:pPr>
            <a:r>
              <a:rPr lang="en-US" sz="2800" dirty="0" smtClean="0">
                <a:solidFill>
                  <a:schemeClr val="tx2"/>
                </a:solidFill>
              </a:rPr>
              <a:t>Dual readership path</a:t>
            </a:r>
          </a:p>
          <a:p>
            <a:pPr marL="514350" indent="-514350">
              <a:buFont typeface="+mj-lt"/>
              <a:buAutoNum type="arabicPeriod"/>
            </a:pPr>
            <a:endParaRPr lang="en-US" sz="2800" dirty="0" smtClean="0">
              <a:solidFill>
                <a:schemeClr val="tx2"/>
              </a:solidFill>
            </a:endParaRPr>
          </a:p>
          <a:p>
            <a:endParaRPr lang="en-US" sz="2800" dirty="0" smtClean="0">
              <a:solidFill>
                <a:srgbClr val="FFFF00"/>
              </a:solidFill>
            </a:endParaRPr>
          </a:p>
          <a:p>
            <a:endParaRPr lang="en-US" sz="3200" dirty="0">
              <a:solidFill>
                <a:srgbClr val="FFFF00"/>
              </a:solidFill>
            </a:endParaRPr>
          </a:p>
        </p:txBody>
      </p:sp>
      <p:pic>
        <p:nvPicPr>
          <p:cNvPr id="3" name="Picture 2"/>
          <p:cNvPicPr>
            <a:picLocks noChangeAspect="1"/>
          </p:cNvPicPr>
          <p:nvPr/>
        </p:nvPicPr>
        <p:blipFill rotWithShape="1">
          <a:blip r:embed="rId2">
            <a:extLst>
              <a:ext uri="{28A0092B-C50C-407E-A947-70E740481C1C}">
                <a14:useLocalDpi xmlns="" xmlns:a14="http://schemas.microsoft.com/office/drawing/2010/main" val="0"/>
              </a:ext>
            </a:extLst>
          </a:blip>
          <a:srcRect l="980" t="35182"/>
          <a:stretch/>
        </p:blipFill>
        <p:spPr>
          <a:xfrm rot="5400000">
            <a:off x="5774605" y="-925454"/>
            <a:ext cx="5565058" cy="7632276"/>
          </a:xfrm>
          <a:prstGeom prst="rect">
            <a:avLst/>
          </a:prstGeom>
        </p:spPr>
      </p:pic>
      <p:cxnSp>
        <p:nvCxnSpPr>
          <p:cNvPr id="6" name="Straight Arrow Connector 5"/>
          <p:cNvCxnSpPr/>
          <p:nvPr/>
        </p:nvCxnSpPr>
        <p:spPr>
          <a:xfrm flipV="1">
            <a:off x="3146323" y="2890685"/>
            <a:ext cx="6174658" cy="2143431"/>
          </a:xfrm>
          <a:prstGeom prst="straightConnector1">
            <a:avLst/>
          </a:prstGeom>
          <a:ln w="5715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91670934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p:cNvSpPr>
          <p:nvPr/>
        </p:nvSpPr>
        <p:spPr>
          <a:xfrm>
            <a:off x="684211" y="3095625"/>
            <a:ext cx="9529463" cy="3365560"/>
          </a:xfrm>
          <a:prstGeom prst="rect">
            <a:avLst/>
          </a:prstGeom>
        </p:spPr>
        <p:txBody>
          <a:bodyPr anchor="t">
            <a:normAutofit lnSpcReduction="1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514350" indent="-514350">
              <a:buFont typeface="+mj-lt"/>
              <a:buAutoNum type="arabicPeriod"/>
            </a:pPr>
            <a:r>
              <a:rPr lang="en-US" sz="2800" dirty="0" smtClean="0">
                <a:solidFill>
                  <a:schemeClr val="tx2"/>
                </a:solidFill>
              </a:rPr>
              <a:t>Killer Headline</a:t>
            </a:r>
          </a:p>
          <a:p>
            <a:pPr marL="514350" indent="-514350">
              <a:buFont typeface="+mj-lt"/>
              <a:buAutoNum type="arabicPeriod"/>
            </a:pPr>
            <a:r>
              <a:rPr lang="en-US" sz="2800" dirty="0" smtClean="0">
                <a:solidFill>
                  <a:schemeClr val="tx2"/>
                </a:solidFill>
              </a:rPr>
              <a:t>Identify a problem.</a:t>
            </a:r>
          </a:p>
          <a:p>
            <a:pPr marL="514350" indent="-514350">
              <a:buFont typeface="+mj-lt"/>
              <a:buAutoNum type="arabicPeriod"/>
            </a:pPr>
            <a:r>
              <a:rPr lang="en-US" sz="2800" dirty="0" smtClean="0">
                <a:solidFill>
                  <a:schemeClr val="tx2"/>
                </a:solidFill>
              </a:rPr>
              <a:t>Provide a solution</a:t>
            </a:r>
          </a:p>
          <a:p>
            <a:pPr marL="514350" indent="-514350">
              <a:buFont typeface="+mj-lt"/>
              <a:buAutoNum type="arabicPeriod"/>
            </a:pPr>
            <a:r>
              <a:rPr lang="en-US" sz="2800" dirty="0" smtClean="0">
                <a:solidFill>
                  <a:schemeClr val="tx2"/>
                </a:solidFill>
              </a:rPr>
              <a:t>Proof</a:t>
            </a:r>
          </a:p>
          <a:p>
            <a:pPr marL="514350" indent="-514350">
              <a:buFont typeface="+mj-lt"/>
              <a:buAutoNum type="arabicPeriod"/>
            </a:pPr>
            <a:r>
              <a:rPr lang="en-US" sz="2800" dirty="0" smtClean="0">
                <a:solidFill>
                  <a:schemeClr val="tx2"/>
                </a:solidFill>
              </a:rPr>
              <a:t>Call to Action</a:t>
            </a:r>
          </a:p>
          <a:p>
            <a:pPr marL="514350" indent="-514350">
              <a:buFont typeface="+mj-lt"/>
              <a:buAutoNum type="arabicPeriod"/>
            </a:pPr>
            <a:r>
              <a:rPr lang="en-US" sz="2800" dirty="0" smtClean="0">
                <a:solidFill>
                  <a:schemeClr val="tx2"/>
                </a:solidFill>
              </a:rPr>
              <a:t>Dual readership path</a:t>
            </a:r>
          </a:p>
          <a:p>
            <a:pPr marL="514350" indent="-514350">
              <a:buFont typeface="+mj-lt"/>
              <a:buAutoNum type="arabicPeriod"/>
            </a:pPr>
            <a:endParaRPr lang="en-US" sz="2800" dirty="0" smtClean="0">
              <a:solidFill>
                <a:schemeClr val="tx2"/>
              </a:solidFill>
            </a:endParaRPr>
          </a:p>
          <a:p>
            <a:endParaRPr lang="en-US" sz="2800" dirty="0" smtClean="0">
              <a:solidFill>
                <a:srgbClr val="FFFF00"/>
              </a:solidFill>
            </a:endParaRPr>
          </a:p>
          <a:p>
            <a:endParaRPr lang="en-US" sz="3200" dirty="0">
              <a:solidFill>
                <a:srgbClr val="FFFF00"/>
              </a:solidFill>
            </a:endParaRPr>
          </a:p>
        </p:txBody>
      </p:sp>
      <p:pic>
        <p:nvPicPr>
          <p:cNvPr id="3" name="Picture 2"/>
          <p:cNvPicPr>
            <a:picLocks noChangeAspect="1"/>
          </p:cNvPicPr>
          <p:nvPr/>
        </p:nvPicPr>
        <p:blipFill rotWithShape="1">
          <a:blip r:embed="rId2">
            <a:extLst>
              <a:ext uri="{28A0092B-C50C-407E-A947-70E740481C1C}">
                <a14:useLocalDpi xmlns="" xmlns:a14="http://schemas.microsoft.com/office/drawing/2010/main" val="0"/>
              </a:ext>
            </a:extLst>
          </a:blip>
          <a:srcRect l="980" t="35182"/>
          <a:stretch/>
        </p:blipFill>
        <p:spPr>
          <a:xfrm rot="5400000">
            <a:off x="5774605" y="-925454"/>
            <a:ext cx="5565058" cy="7632276"/>
          </a:xfrm>
          <a:prstGeom prst="rect">
            <a:avLst/>
          </a:prstGeom>
        </p:spPr>
      </p:pic>
      <p:cxnSp>
        <p:nvCxnSpPr>
          <p:cNvPr id="6" name="Straight Arrow Connector 5"/>
          <p:cNvCxnSpPr/>
          <p:nvPr/>
        </p:nvCxnSpPr>
        <p:spPr>
          <a:xfrm flipV="1">
            <a:off x="3795252" y="4306529"/>
            <a:ext cx="2694038" cy="1278196"/>
          </a:xfrm>
          <a:prstGeom prst="straightConnector1">
            <a:avLst/>
          </a:prstGeom>
          <a:ln w="5715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3947652" y="3706761"/>
            <a:ext cx="6041922" cy="2030364"/>
          </a:xfrm>
          <a:prstGeom prst="straightConnector1">
            <a:avLst/>
          </a:prstGeom>
          <a:ln w="5715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69809778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p:cNvSpPr>
          <p:nvPr/>
        </p:nvSpPr>
        <p:spPr>
          <a:xfrm>
            <a:off x="684211" y="3095625"/>
            <a:ext cx="9529463" cy="3365560"/>
          </a:xfrm>
          <a:prstGeom prst="rect">
            <a:avLst/>
          </a:prstGeom>
        </p:spPr>
        <p:txBody>
          <a:bodyPr anchor="t">
            <a:normAutofit lnSpcReduction="1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514350" indent="-514350">
              <a:buFont typeface="+mj-lt"/>
              <a:buAutoNum type="arabicPeriod"/>
            </a:pPr>
            <a:r>
              <a:rPr lang="en-US" sz="2800" dirty="0" smtClean="0">
                <a:solidFill>
                  <a:schemeClr val="tx2"/>
                </a:solidFill>
              </a:rPr>
              <a:t>Killer Headline</a:t>
            </a:r>
          </a:p>
          <a:p>
            <a:pPr marL="514350" indent="-514350">
              <a:buFont typeface="+mj-lt"/>
              <a:buAutoNum type="arabicPeriod"/>
            </a:pPr>
            <a:r>
              <a:rPr lang="en-US" sz="2800" dirty="0" smtClean="0">
                <a:solidFill>
                  <a:schemeClr val="tx2"/>
                </a:solidFill>
              </a:rPr>
              <a:t>Identify a problem.</a:t>
            </a:r>
          </a:p>
          <a:p>
            <a:pPr marL="514350" indent="-514350">
              <a:buFont typeface="+mj-lt"/>
              <a:buAutoNum type="arabicPeriod"/>
            </a:pPr>
            <a:r>
              <a:rPr lang="en-US" sz="2800" dirty="0" smtClean="0">
                <a:solidFill>
                  <a:schemeClr val="tx2"/>
                </a:solidFill>
              </a:rPr>
              <a:t>Provide a solution</a:t>
            </a:r>
          </a:p>
          <a:p>
            <a:pPr marL="514350" indent="-514350">
              <a:buFont typeface="+mj-lt"/>
              <a:buAutoNum type="arabicPeriod"/>
            </a:pPr>
            <a:r>
              <a:rPr lang="en-US" sz="2800" dirty="0" smtClean="0">
                <a:solidFill>
                  <a:schemeClr val="tx2"/>
                </a:solidFill>
              </a:rPr>
              <a:t>Proof</a:t>
            </a:r>
          </a:p>
          <a:p>
            <a:pPr marL="514350" indent="-514350">
              <a:buFont typeface="+mj-lt"/>
              <a:buAutoNum type="arabicPeriod"/>
            </a:pPr>
            <a:r>
              <a:rPr lang="en-US" sz="2800" dirty="0" smtClean="0">
                <a:solidFill>
                  <a:schemeClr val="tx2"/>
                </a:solidFill>
              </a:rPr>
              <a:t>Call to Action</a:t>
            </a:r>
          </a:p>
          <a:p>
            <a:pPr marL="514350" indent="-514350">
              <a:buFont typeface="+mj-lt"/>
              <a:buAutoNum type="arabicPeriod"/>
            </a:pPr>
            <a:r>
              <a:rPr lang="en-US" sz="2800" dirty="0" smtClean="0">
                <a:solidFill>
                  <a:schemeClr val="tx2"/>
                </a:solidFill>
              </a:rPr>
              <a:t>Dual readership path</a:t>
            </a:r>
          </a:p>
          <a:p>
            <a:pPr marL="514350" indent="-514350">
              <a:buFont typeface="+mj-lt"/>
              <a:buAutoNum type="arabicPeriod"/>
            </a:pPr>
            <a:endParaRPr lang="en-US" sz="2800" dirty="0" smtClean="0">
              <a:solidFill>
                <a:schemeClr val="tx2"/>
              </a:solidFill>
            </a:endParaRPr>
          </a:p>
          <a:p>
            <a:endParaRPr lang="en-US" sz="2800" dirty="0" smtClean="0">
              <a:solidFill>
                <a:srgbClr val="FFFF00"/>
              </a:solidFill>
            </a:endParaRPr>
          </a:p>
          <a:p>
            <a:endParaRPr lang="en-US" sz="3200" dirty="0">
              <a:solidFill>
                <a:srgbClr val="FFFF00"/>
              </a:solidFill>
            </a:endParaRPr>
          </a:p>
        </p:txBody>
      </p:sp>
      <p:pic>
        <p:nvPicPr>
          <p:cNvPr id="3" name="Picture 2"/>
          <p:cNvPicPr>
            <a:picLocks noChangeAspect="1"/>
          </p:cNvPicPr>
          <p:nvPr/>
        </p:nvPicPr>
        <p:blipFill rotWithShape="1">
          <a:blip r:embed="rId2">
            <a:extLst>
              <a:ext uri="{28A0092B-C50C-407E-A947-70E740481C1C}">
                <a14:useLocalDpi xmlns="" xmlns:a14="http://schemas.microsoft.com/office/drawing/2010/main" val="0"/>
              </a:ext>
            </a:extLst>
          </a:blip>
          <a:srcRect l="980" t="35182"/>
          <a:stretch/>
        </p:blipFill>
        <p:spPr>
          <a:xfrm rot="5400000">
            <a:off x="5774605" y="-925454"/>
            <a:ext cx="5565058" cy="7632276"/>
          </a:xfrm>
          <a:prstGeom prst="rect">
            <a:avLst/>
          </a:prstGeom>
        </p:spPr>
      </p:pic>
      <p:cxnSp>
        <p:nvCxnSpPr>
          <p:cNvPr id="6" name="Straight Arrow Connector 5"/>
          <p:cNvCxnSpPr/>
          <p:nvPr/>
        </p:nvCxnSpPr>
        <p:spPr>
          <a:xfrm flipV="1">
            <a:off x="5004619" y="962793"/>
            <a:ext cx="1189704" cy="5143039"/>
          </a:xfrm>
          <a:prstGeom prst="straightConnector1">
            <a:avLst/>
          </a:prstGeom>
          <a:ln w="5715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5305941" y="4375355"/>
            <a:ext cx="1301336" cy="1833719"/>
          </a:xfrm>
          <a:prstGeom prst="straightConnector1">
            <a:avLst/>
          </a:prstGeom>
          <a:ln w="5715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10414511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p:cNvSpPr>
          <p:nvPr/>
        </p:nvSpPr>
        <p:spPr>
          <a:xfrm>
            <a:off x="684211" y="3095625"/>
            <a:ext cx="9529463" cy="3365560"/>
          </a:xfrm>
          <a:prstGeom prst="rect">
            <a:avLst/>
          </a:prstGeom>
        </p:spPr>
        <p:txBody>
          <a:bodyPr anchor="t">
            <a:normAutofit lnSpcReduction="1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514350" indent="-514350">
              <a:buFont typeface="+mj-lt"/>
              <a:buAutoNum type="arabicPeriod"/>
            </a:pPr>
            <a:r>
              <a:rPr lang="en-US" sz="2800" dirty="0" smtClean="0">
                <a:solidFill>
                  <a:schemeClr val="tx2"/>
                </a:solidFill>
              </a:rPr>
              <a:t>Killer Headline</a:t>
            </a:r>
          </a:p>
          <a:p>
            <a:pPr marL="514350" indent="-514350">
              <a:buFont typeface="+mj-lt"/>
              <a:buAutoNum type="arabicPeriod"/>
            </a:pPr>
            <a:r>
              <a:rPr lang="en-US" sz="2800" dirty="0" smtClean="0">
                <a:solidFill>
                  <a:schemeClr val="tx2"/>
                </a:solidFill>
              </a:rPr>
              <a:t>Identify a problem.</a:t>
            </a:r>
          </a:p>
          <a:p>
            <a:pPr marL="514350" indent="-514350">
              <a:buFont typeface="+mj-lt"/>
              <a:buAutoNum type="arabicPeriod"/>
            </a:pPr>
            <a:r>
              <a:rPr lang="en-US" sz="2800" dirty="0" smtClean="0">
                <a:solidFill>
                  <a:schemeClr val="tx2"/>
                </a:solidFill>
              </a:rPr>
              <a:t>Provide a solution</a:t>
            </a:r>
          </a:p>
          <a:p>
            <a:pPr marL="514350" indent="-514350">
              <a:buFont typeface="+mj-lt"/>
              <a:buAutoNum type="arabicPeriod"/>
            </a:pPr>
            <a:r>
              <a:rPr lang="en-US" sz="2800" dirty="0" smtClean="0">
                <a:solidFill>
                  <a:schemeClr val="tx2"/>
                </a:solidFill>
              </a:rPr>
              <a:t>Proof</a:t>
            </a:r>
          </a:p>
          <a:p>
            <a:pPr marL="514350" indent="-514350">
              <a:buFont typeface="+mj-lt"/>
              <a:buAutoNum type="arabicPeriod"/>
            </a:pPr>
            <a:r>
              <a:rPr lang="en-US" sz="2800" dirty="0" smtClean="0">
                <a:solidFill>
                  <a:schemeClr val="tx2"/>
                </a:solidFill>
              </a:rPr>
              <a:t>Call to Action</a:t>
            </a:r>
          </a:p>
          <a:p>
            <a:pPr marL="514350" indent="-514350">
              <a:buFont typeface="+mj-lt"/>
              <a:buAutoNum type="arabicPeriod"/>
            </a:pPr>
            <a:r>
              <a:rPr lang="en-US" sz="2800" dirty="0" smtClean="0">
                <a:solidFill>
                  <a:schemeClr val="tx2"/>
                </a:solidFill>
              </a:rPr>
              <a:t>Dual readership path</a:t>
            </a:r>
          </a:p>
          <a:p>
            <a:pPr marL="514350" indent="-514350">
              <a:buFont typeface="+mj-lt"/>
              <a:buAutoNum type="arabicPeriod"/>
            </a:pPr>
            <a:endParaRPr lang="en-US" sz="2800" dirty="0" smtClean="0">
              <a:solidFill>
                <a:schemeClr val="tx2"/>
              </a:solidFill>
            </a:endParaRPr>
          </a:p>
          <a:p>
            <a:endParaRPr lang="en-US" sz="2800" dirty="0" smtClean="0">
              <a:solidFill>
                <a:srgbClr val="FFFF00"/>
              </a:solidFill>
            </a:endParaRPr>
          </a:p>
          <a:p>
            <a:endParaRPr lang="en-US" sz="3200" dirty="0">
              <a:solidFill>
                <a:srgbClr val="FFFF00"/>
              </a:solidFill>
            </a:endParaRPr>
          </a:p>
        </p:txBody>
      </p:sp>
      <p:pic>
        <p:nvPicPr>
          <p:cNvPr id="4" name="Picture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rot="10800000">
            <a:off x="7356152" y="0"/>
            <a:ext cx="3872855" cy="6858000"/>
          </a:xfrm>
          <a:prstGeom prst="rect">
            <a:avLst/>
          </a:prstGeom>
        </p:spPr>
      </p:pic>
      <p:cxnSp>
        <p:nvCxnSpPr>
          <p:cNvPr id="6" name="Straight Arrow Connector 5"/>
          <p:cNvCxnSpPr/>
          <p:nvPr/>
        </p:nvCxnSpPr>
        <p:spPr>
          <a:xfrm flipV="1">
            <a:off x="3932903" y="983226"/>
            <a:ext cx="3893574" cy="2359742"/>
          </a:xfrm>
          <a:prstGeom prst="straightConnector1">
            <a:avLst/>
          </a:prstGeom>
          <a:ln w="5715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643716" y="593437"/>
            <a:ext cx="1042220" cy="1569660"/>
          </a:xfrm>
          <a:prstGeom prst="rect">
            <a:avLst/>
          </a:prstGeom>
          <a:noFill/>
        </p:spPr>
        <p:txBody>
          <a:bodyPr wrap="square" rtlCol="0">
            <a:spAutoFit/>
          </a:bodyPr>
          <a:lstStyle/>
          <a:p>
            <a:r>
              <a:rPr lang="en-US" sz="9600" dirty="0" smtClean="0"/>
              <a:t>?</a:t>
            </a:r>
            <a:endParaRPr lang="en-US" sz="9600" dirty="0"/>
          </a:p>
        </p:txBody>
      </p:sp>
    </p:spTree>
    <p:extLst>
      <p:ext uri="{BB962C8B-B14F-4D97-AF65-F5344CB8AC3E}">
        <p14:creationId xmlns="" xmlns:p14="http://schemas.microsoft.com/office/powerpoint/2010/main" val="5706221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9706" y="5350933"/>
            <a:ext cx="8534400" cy="1507067"/>
          </a:xfrm>
        </p:spPr>
        <p:txBody>
          <a:bodyPr/>
          <a:lstStyle/>
          <a:p>
            <a:r>
              <a:rPr lang="en-US" dirty="0" smtClean="0"/>
              <a:t>The Marketing Funnel</a:t>
            </a:r>
            <a:endParaRPr lang="en-US" dirty="0"/>
          </a:p>
        </p:txBody>
      </p:sp>
      <p:sp>
        <p:nvSpPr>
          <p:cNvPr id="4" name="Flowchart: Merge 3"/>
          <p:cNvSpPr/>
          <p:nvPr/>
        </p:nvSpPr>
        <p:spPr>
          <a:xfrm>
            <a:off x="2769077" y="1784391"/>
            <a:ext cx="3200400" cy="2846717"/>
          </a:xfrm>
          <a:prstGeom prst="flowChartMerg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Terminator 4"/>
          <p:cNvSpPr/>
          <p:nvPr/>
        </p:nvSpPr>
        <p:spPr>
          <a:xfrm>
            <a:off x="4132051" y="3657600"/>
            <a:ext cx="474453" cy="1078302"/>
          </a:xfrm>
          <a:prstGeom prst="flowChartTermina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237206" y="2114685"/>
            <a:ext cx="2512540" cy="369332"/>
          </a:xfrm>
          <a:prstGeom prst="rect">
            <a:avLst/>
          </a:prstGeom>
          <a:solidFill>
            <a:schemeClr val="accent2">
              <a:lumMod val="75000"/>
            </a:schemeClr>
          </a:solidFill>
          <a:ln>
            <a:solidFill>
              <a:schemeClr val="tx1"/>
            </a:solidFill>
          </a:ln>
        </p:spPr>
        <p:txBody>
          <a:bodyPr wrap="square" rtlCol="0">
            <a:spAutoFit/>
          </a:bodyPr>
          <a:lstStyle/>
          <a:p>
            <a:pPr algn="ctr"/>
            <a:r>
              <a:rPr lang="en-US" dirty="0" smtClean="0"/>
              <a:t>Call your office</a:t>
            </a:r>
            <a:endParaRPr lang="en-US" dirty="0"/>
          </a:p>
        </p:txBody>
      </p:sp>
      <p:sp>
        <p:nvSpPr>
          <p:cNvPr id="15" name="Left Arrow 14"/>
          <p:cNvSpPr/>
          <p:nvPr/>
        </p:nvSpPr>
        <p:spPr>
          <a:xfrm>
            <a:off x="5701747" y="2196700"/>
            <a:ext cx="535459" cy="210475"/>
          </a:xfrm>
          <a:prstGeom prst="left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rapezoid 2"/>
          <p:cNvSpPr/>
          <p:nvPr/>
        </p:nvSpPr>
        <p:spPr>
          <a:xfrm rot="10800000">
            <a:off x="2936631" y="2091904"/>
            <a:ext cx="2866292" cy="323125"/>
          </a:xfrm>
          <a:prstGeom prst="trapezoid">
            <a:avLst>
              <a:gd name="adj" fmla="val 61819"/>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196330652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p:cNvSpPr>
          <p:nvPr/>
        </p:nvSpPr>
        <p:spPr>
          <a:xfrm>
            <a:off x="684211" y="3095625"/>
            <a:ext cx="9529463" cy="3365560"/>
          </a:xfrm>
          <a:prstGeom prst="rect">
            <a:avLst/>
          </a:prstGeom>
        </p:spPr>
        <p:txBody>
          <a:bodyPr anchor="t">
            <a:normAutofit lnSpcReduction="1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514350" indent="-514350">
              <a:buFont typeface="+mj-lt"/>
              <a:buAutoNum type="arabicPeriod"/>
            </a:pPr>
            <a:r>
              <a:rPr lang="en-US" sz="2800" dirty="0" smtClean="0">
                <a:solidFill>
                  <a:schemeClr val="tx2"/>
                </a:solidFill>
              </a:rPr>
              <a:t>Killer Headline</a:t>
            </a:r>
          </a:p>
          <a:p>
            <a:pPr marL="514350" indent="-514350">
              <a:buFont typeface="+mj-lt"/>
              <a:buAutoNum type="arabicPeriod"/>
            </a:pPr>
            <a:r>
              <a:rPr lang="en-US" sz="2800" dirty="0" smtClean="0">
                <a:solidFill>
                  <a:schemeClr val="tx2"/>
                </a:solidFill>
              </a:rPr>
              <a:t>Identify a problem.</a:t>
            </a:r>
          </a:p>
          <a:p>
            <a:pPr marL="514350" indent="-514350">
              <a:buFont typeface="+mj-lt"/>
              <a:buAutoNum type="arabicPeriod"/>
            </a:pPr>
            <a:r>
              <a:rPr lang="en-US" sz="2800" dirty="0" smtClean="0">
                <a:solidFill>
                  <a:schemeClr val="tx2"/>
                </a:solidFill>
              </a:rPr>
              <a:t>Provide a solution</a:t>
            </a:r>
          </a:p>
          <a:p>
            <a:pPr marL="514350" indent="-514350">
              <a:buFont typeface="+mj-lt"/>
              <a:buAutoNum type="arabicPeriod"/>
            </a:pPr>
            <a:r>
              <a:rPr lang="en-US" sz="2800" dirty="0" smtClean="0">
                <a:solidFill>
                  <a:schemeClr val="tx2"/>
                </a:solidFill>
              </a:rPr>
              <a:t>Proof</a:t>
            </a:r>
          </a:p>
          <a:p>
            <a:pPr marL="514350" indent="-514350">
              <a:buFont typeface="+mj-lt"/>
              <a:buAutoNum type="arabicPeriod"/>
            </a:pPr>
            <a:r>
              <a:rPr lang="en-US" sz="2800" dirty="0" smtClean="0">
                <a:solidFill>
                  <a:schemeClr val="tx2"/>
                </a:solidFill>
              </a:rPr>
              <a:t>Call to Action</a:t>
            </a:r>
          </a:p>
          <a:p>
            <a:pPr marL="514350" indent="-514350">
              <a:buFont typeface="+mj-lt"/>
              <a:buAutoNum type="arabicPeriod"/>
            </a:pPr>
            <a:r>
              <a:rPr lang="en-US" sz="2800" dirty="0" smtClean="0">
                <a:solidFill>
                  <a:schemeClr val="tx2"/>
                </a:solidFill>
              </a:rPr>
              <a:t>Dual readership path</a:t>
            </a:r>
          </a:p>
          <a:p>
            <a:pPr marL="514350" indent="-514350">
              <a:buFont typeface="+mj-lt"/>
              <a:buAutoNum type="arabicPeriod"/>
            </a:pPr>
            <a:endParaRPr lang="en-US" sz="2800" dirty="0" smtClean="0">
              <a:solidFill>
                <a:schemeClr val="tx2"/>
              </a:solidFill>
            </a:endParaRPr>
          </a:p>
          <a:p>
            <a:endParaRPr lang="en-US" sz="2800" dirty="0" smtClean="0">
              <a:solidFill>
                <a:srgbClr val="FFFF00"/>
              </a:solidFill>
            </a:endParaRPr>
          </a:p>
          <a:p>
            <a:endParaRPr lang="en-US" sz="3200" dirty="0">
              <a:solidFill>
                <a:srgbClr val="FFFF00"/>
              </a:solidFill>
            </a:endParaRPr>
          </a:p>
        </p:txBody>
      </p:sp>
      <p:pic>
        <p:nvPicPr>
          <p:cNvPr id="4" name="Picture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rot="10800000">
            <a:off x="7356152" y="0"/>
            <a:ext cx="3872855" cy="6858000"/>
          </a:xfrm>
          <a:prstGeom prst="rect">
            <a:avLst/>
          </a:prstGeom>
        </p:spPr>
      </p:pic>
      <p:cxnSp>
        <p:nvCxnSpPr>
          <p:cNvPr id="6" name="Straight Arrow Connector 5"/>
          <p:cNvCxnSpPr/>
          <p:nvPr/>
        </p:nvCxnSpPr>
        <p:spPr>
          <a:xfrm flipV="1">
            <a:off x="4699819" y="2163097"/>
            <a:ext cx="2448233" cy="1809135"/>
          </a:xfrm>
          <a:prstGeom prst="straightConnector1">
            <a:avLst/>
          </a:prstGeom>
          <a:ln w="5715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448942" y="1694650"/>
            <a:ext cx="1042220" cy="1569660"/>
          </a:xfrm>
          <a:prstGeom prst="rect">
            <a:avLst/>
          </a:prstGeom>
          <a:noFill/>
        </p:spPr>
        <p:txBody>
          <a:bodyPr wrap="square" rtlCol="0">
            <a:spAutoFit/>
          </a:bodyPr>
          <a:lstStyle/>
          <a:p>
            <a:r>
              <a:rPr lang="en-US" sz="9600" dirty="0" smtClean="0"/>
              <a:t>?</a:t>
            </a:r>
            <a:endParaRPr lang="en-US" sz="9600" dirty="0"/>
          </a:p>
        </p:txBody>
      </p:sp>
    </p:spTree>
    <p:extLst>
      <p:ext uri="{BB962C8B-B14F-4D97-AF65-F5344CB8AC3E}">
        <p14:creationId xmlns="" xmlns:p14="http://schemas.microsoft.com/office/powerpoint/2010/main" val="165193761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p:cNvSpPr>
          <p:nvPr/>
        </p:nvSpPr>
        <p:spPr>
          <a:xfrm>
            <a:off x="684211" y="3095625"/>
            <a:ext cx="9529463" cy="3365560"/>
          </a:xfrm>
          <a:prstGeom prst="rect">
            <a:avLst/>
          </a:prstGeom>
        </p:spPr>
        <p:txBody>
          <a:bodyPr anchor="t">
            <a:normAutofit lnSpcReduction="1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514350" indent="-514350">
              <a:buFont typeface="+mj-lt"/>
              <a:buAutoNum type="arabicPeriod"/>
            </a:pPr>
            <a:r>
              <a:rPr lang="en-US" sz="2800" dirty="0" smtClean="0">
                <a:solidFill>
                  <a:schemeClr val="tx2"/>
                </a:solidFill>
              </a:rPr>
              <a:t>Killer Headline</a:t>
            </a:r>
          </a:p>
          <a:p>
            <a:pPr marL="514350" indent="-514350">
              <a:buFont typeface="+mj-lt"/>
              <a:buAutoNum type="arabicPeriod"/>
            </a:pPr>
            <a:r>
              <a:rPr lang="en-US" sz="2800" dirty="0" smtClean="0">
                <a:solidFill>
                  <a:schemeClr val="tx2"/>
                </a:solidFill>
              </a:rPr>
              <a:t>Identify a problem.</a:t>
            </a:r>
          </a:p>
          <a:p>
            <a:pPr marL="514350" indent="-514350">
              <a:buFont typeface="+mj-lt"/>
              <a:buAutoNum type="arabicPeriod"/>
            </a:pPr>
            <a:r>
              <a:rPr lang="en-US" sz="2800" dirty="0" smtClean="0">
                <a:solidFill>
                  <a:schemeClr val="tx2"/>
                </a:solidFill>
              </a:rPr>
              <a:t>Provide a solution</a:t>
            </a:r>
          </a:p>
          <a:p>
            <a:pPr marL="514350" indent="-514350">
              <a:buFont typeface="+mj-lt"/>
              <a:buAutoNum type="arabicPeriod"/>
            </a:pPr>
            <a:r>
              <a:rPr lang="en-US" sz="2800" dirty="0" smtClean="0">
                <a:solidFill>
                  <a:schemeClr val="tx2"/>
                </a:solidFill>
              </a:rPr>
              <a:t>Proof</a:t>
            </a:r>
          </a:p>
          <a:p>
            <a:pPr marL="514350" indent="-514350">
              <a:buFont typeface="+mj-lt"/>
              <a:buAutoNum type="arabicPeriod"/>
            </a:pPr>
            <a:r>
              <a:rPr lang="en-US" sz="2800" dirty="0" smtClean="0">
                <a:solidFill>
                  <a:schemeClr val="tx2"/>
                </a:solidFill>
              </a:rPr>
              <a:t>Call to Action</a:t>
            </a:r>
          </a:p>
          <a:p>
            <a:pPr marL="514350" indent="-514350">
              <a:buFont typeface="+mj-lt"/>
              <a:buAutoNum type="arabicPeriod"/>
            </a:pPr>
            <a:r>
              <a:rPr lang="en-US" sz="2800" dirty="0" smtClean="0">
                <a:solidFill>
                  <a:schemeClr val="tx2"/>
                </a:solidFill>
              </a:rPr>
              <a:t>Dual readership path</a:t>
            </a:r>
          </a:p>
          <a:p>
            <a:pPr marL="514350" indent="-514350">
              <a:buFont typeface="+mj-lt"/>
              <a:buAutoNum type="arabicPeriod"/>
            </a:pPr>
            <a:endParaRPr lang="en-US" sz="2800" dirty="0" smtClean="0">
              <a:solidFill>
                <a:schemeClr val="tx2"/>
              </a:solidFill>
            </a:endParaRPr>
          </a:p>
          <a:p>
            <a:endParaRPr lang="en-US" sz="2800" dirty="0" smtClean="0">
              <a:solidFill>
                <a:srgbClr val="FFFF00"/>
              </a:solidFill>
            </a:endParaRPr>
          </a:p>
          <a:p>
            <a:endParaRPr lang="en-US" sz="3200" dirty="0">
              <a:solidFill>
                <a:srgbClr val="FFFF00"/>
              </a:solidFill>
            </a:endParaRPr>
          </a:p>
        </p:txBody>
      </p:sp>
      <p:pic>
        <p:nvPicPr>
          <p:cNvPr id="4" name="Picture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rot="10800000">
            <a:off x="7356152" y="0"/>
            <a:ext cx="3872855" cy="6858000"/>
          </a:xfrm>
          <a:prstGeom prst="rect">
            <a:avLst/>
          </a:prstGeom>
        </p:spPr>
      </p:pic>
      <p:cxnSp>
        <p:nvCxnSpPr>
          <p:cNvPr id="6" name="Straight Arrow Connector 5"/>
          <p:cNvCxnSpPr/>
          <p:nvPr/>
        </p:nvCxnSpPr>
        <p:spPr>
          <a:xfrm flipV="1">
            <a:off x="4601497" y="2698810"/>
            <a:ext cx="2448233" cy="1809135"/>
          </a:xfrm>
          <a:prstGeom prst="straightConnector1">
            <a:avLst/>
          </a:prstGeom>
          <a:ln w="5715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298599" y="2301995"/>
            <a:ext cx="1042220" cy="1569660"/>
          </a:xfrm>
          <a:prstGeom prst="rect">
            <a:avLst/>
          </a:prstGeom>
          <a:noFill/>
        </p:spPr>
        <p:txBody>
          <a:bodyPr wrap="square" rtlCol="0">
            <a:spAutoFit/>
          </a:bodyPr>
          <a:lstStyle/>
          <a:p>
            <a:r>
              <a:rPr lang="en-US" sz="9600" dirty="0" smtClean="0"/>
              <a:t>?</a:t>
            </a:r>
            <a:endParaRPr lang="en-US" sz="9600" dirty="0"/>
          </a:p>
        </p:txBody>
      </p:sp>
    </p:spTree>
    <p:extLst>
      <p:ext uri="{BB962C8B-B14F-4D97-AF65-F5344CB8AC3E}">
        <p14:creationId xmlns="" xmlns:p14="http://schemas.microsoft.com/office/powerpoint/2010/main" val="373577393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p:cNvSpPr>
          <p:nvPr/>
        </p:nvSpPr>
        <p:spPr>
          <a:xfrm>
            <a:off x="684211" y="3095625"/>
            <a:ext cx="9529463" cy="3365560"/>
          </a:xfrm>
          <a:prstGeom prst="rect">
            <a:avLst/>
          </a:prstGeom>
        </p:spPr>
        <p:txBody>
          <a:bodyPr anchor="t">
            <a:normAutofit lnSpcReduction="1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514350" indent="-514350">
              <a:buFont typeface="+mj-lt"/>
              <a:buAutoNum type="arabicPeriod"/>
            </a:pPr>
            <a:r>
              <a:rPr lang="en-US" sz="2800" dirty="0" smtClean="0">
                <a:solidFill>
                  <a:schemeClr val="tx2"/>
                </a:solidFill>
              </a:rPr>
              <a:t>Killer Headline</a:t>
            </a:r>
          </a:p>
          <a:p>
            <a:pPr marL="514350" indent="-514350">
              <a:buFont typeface="+mj-lt"/>
              <a:buAutoNum type="arabicPeriod"/>
            </a:pPr>
            <a:r>
              <a:rPr lang="en-US" sz="2800" dirty="0" smtClean="0">
                <a:solidFill>
                  <a:schemeClr val="tx2"/>
                </a:solidFill>
              </a:rPr>
              <a:t>Identify a problem.</a:t>
            </a:r>
          </a:p>
          <a:p>
            <a:pPr marL="514350" indent="-514350">
              <a:buFont typeface="+mj-lt"/>
              <a:buAutoNum type="arabicPeriod"/>
            </a:pPr>
            <a:r>
              <a:rPr lang="en-US" sz="2800" dirty="0" smtClean="0">
                <a:solidFill>
                  <a:schemeClr val="tx2"/>
                </a:solidFill>
              </a:rPr>
              <a:t>Provide a solution</a:t>
            </a:r>
          </a:p>
          <a:p>
            <a:pPr marL="514350" indent="-514350">
              <a:buFont typeface="+mj-lt"/>
              <a:buAutoNum type="arabicPeriod"/>
            </a:pPr>
            <a:r>
              <a:rPr lang="en-US" sz="2800" dirty="0" smtClean="0">
                <a:solidFill>
                  <a:schemeClr val="tx2"/>
                </a:solidFill>
              </a:rPr>
              <a:t>Proof</a:t>
            </a:r>
          </a:p>
          <a:p>
            <a:pPr marL="514350" indent="-514350">
              <a:buFont typeface="+mj-lt"/>
              <a:buAutoNum type="arabicPeriod"/>
            </a:pPr>
            <a:r>
              <a:rPr lang="en-US" sz="2800" dirty="0" smtClean="0">
                <a:solidFill>
                  <a:schemeClr val="tx2"/>
                </a:solidFill>
              </a:rPr>
              <a:t>Call to Action</a:t>
            </a:r>
          </a:p>
          <a:p>
            <a:pPr marL="514350" indent="-514350">
              <a:buFont typeface="+mj-lt"/>
              <a:buAutoNum type="arabicPeriod"/>
            </a:pPr>
            <a:r>
              <a:rPr lang="en-US" sz="2800" dirty="0" smtClean="0">
                <a:solidFill>
                  <a:schemeClr val="tx2"/>
                </a:solidFill>
              </a:rPr>
              <a:t>Dual readership path</a:t>
            </a:r>
          </a:p>
          <a:p>
            <a:pPr marL="514350" indent="-514350">
              <a:buFont typeface="+mj-lt"/>
              <a:buAutoNum type="arabicPeriod"/>
            </a:pPr>
            <a:endParaRPr lang="en-US" sz="2800" dirty="0" smtClean="0">
              <a:solidFill>
                <a:schemeClr val="tx2"/>
              </a:solidFill>
            </a:endParaRPr>
          </a:p>
          <a:p>
            <a:endParaRPr lang="en-US" sz="2800" dirty="0" smtClean="0">
              <a:solidFill>
                <a:srgbClr val="FFFF00"/>
              </a:solidFill>
            </a:endParaRPr>
          </a:p>
          <a:p>
            <a:endParaRPr lang="en-US" sz="3200" dirty="0">
              <a:solidFill>
                <a:srgbClr val="FFFF00"/>
              </a:solidFill>
            </a:endParaRPr>
          </a:p>
        </p:txBody>
      </p:sp>
      <p:pic>
        <p:nvPicPr>
          <p:cNvPr id="4" name="Picture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rot="10800000">
            <a:off x="7356152" y="0"/>
            <a:ext cx="3872855" cy="6858000"/>
          </a:xfrm>
          <a:prstGeom prst="rect">
            <a:avLst/>
          </a:prstGeom>
        </p:spPr>
      </p:pic>
      <p:cxnSp>
        <p:nvCxnSpPr>
          <p:cNvPr id="6" name="Straight Arrow Connector 5"/>
          <p:cNvCxnSpPr/>
          <p:nvPr/>
        </p:nvCxnSpPr>
        <p:spPr>
          <a:xfrm flipV="1">
            <a:off x="2359742" y="4090219"/>
            <a:ext cx="4552335" cy="914400"/>
          </a:xfrm>
          <a:prstGeom prst="straightConnector1">
            <a:avLst/>
          </a:prstGeom>
          <a:ln w="5715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298599" y="2977759"/>
            <a:ext cx="1042220" cy="1569660"/>
          </a:xfrm>
          <a:prstGeom prst="rect">
            <a:avLst/>
          </a:prstGeom>
          <a:noFill/>
        </p:spPr>
        <p:txBody>
          <a:bodyPr wrap="square" rtlCol="0">
            <a:spAutoFit/>
          </a:bodyPr>
          <a:lstStyle/>
          <a:p>
            <a:r>
              <a:rPr lang="en-US" sz="9600" dirty="0" smtClean="0"/>
              <a:t>?</a:t>
            </a:r>
            <a:endParaRPr lang="en-US" sz="9600" dirty="0"/>
          </a:p>
        </p:txBody>
      </p:sp>
    </p:spTree>
    <p:extLst>
      <p:ext uri="{BB962C8B-B14F-4D97-AF65-F5344CB8AC3E}">
        <p14:creationId xmlns="" xmlns:p14="http://schemas.microsoft.com/office/powerpoint/2010/main" val="151596682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p:cNvSpPr>
          <p:nvPr/>
        </p:nvSpPr>
        <p:spPr>
          <a:xfrm>
            <a:off x="684211" y="3095625"/>
            <a:ext cx="9529463" cy="3365560"/>
          </a:xfrm>
          <a:prstGeom prst="rect">
            <a:avLst/>
          </a:prstGeom>
        </p:spPr>
        <p:txBody>
          <a:bodyPr anchor="t">
            <a:normAutofit lnSpcReduction="1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514350" indent="-514350">
              <a:buFont typeface="+mj-lt"/>
              <a:buAutoNum type="arabicPeriod"/>
            </a:pPr>
            <a:r>
              <a:rPr lang="en-US" sz="2800" dirty="0" smtClean="0">
                <a:solidFill>
                  <a:schemeClr val="tx2"/>
                </a:solidFill>
              </a:rPr>
              <a:t>Killer Headline</a:t>
            </a:r>
          </a:p>
          <a:p>
            <a:pPr marL="514350" indent="-514350">
              <a:buFont typeface="+mj-lt"/>
              <a:buAutoNum type="arabicPeriod"/>
            </a:pPr>
            <a:r>
              <a:rPr lang="en-US" sz="2800" dirty="0" smtClean="0">
                <a:solidFill>
                  <a:schemeClr val="tx2"/>
                </a:solidFill>
              </a:rPr>
              <a:t>Identify a problem.</a:t>
            </a:r>
          </a:p>
          <a:p>
            <a:pPr marL="514350" indent="-514350">
              <a:buFont typeface="+mj-lt"/>
              <a:buAutoNum type="arabicPeriod"/>
            </a:pPr>
            <a:r>
              <a:rPr lang="en-US" sz="2800" dirty="0" smtClean="0">
                <a:solidFill>
                  <a:schemeClr val="tx2"/>
                </a:solidFill>
              </a:rPr>
              <a:t>Provide a solution</a:t>
            </a:r>
          </a:p>
          <a:p>
            <a:pPr marL="514350" indent="-514350">
              <a:buFont typeface="+mj-lt"/>
              <a:buAutoNum type="arabicPeriod"/>
            </a:pPr>
            <a:r>
              <a:rPr lang="en-US" sz="2800" dirty="0" smtClean="0">
                <a:solidFill>
                  <a:schemeClr val="tx2"/>
                </a:solidFill>
              </a:rPr>
              <a:t>Proof</a:t>
            </a:r>
          </a:p>
          <a:p>
            <a:pPr marL="514350" indent="-514350">
              <a:buFont typeface="+mj-lt"/>
              <a:buAutoNum type="arabicPeriod"/>
            </a:pPr>
            <a:r>
              <a:rPr lang="en-US" sz="2800" dirty="0" smtClean="0">
                <a:solidFill>
                  <a:schemeClr val="tx2"/>
                </a:solidFill>
              </a:rPr>
              <a:t>Call to Action</a:t>
            </a:r>
          </a:p>
          <a:p>
            <a:pPr marL="514350" indent="-514350">
              <a:buFont typeface="+mj-lt"/>
              <a:buAutoNum type="arabicPeriod"/>
            </a:pPr>
            <a:r>
              <a:rPr lang="en-US" sz="2800" dirty="0" smtClean="0">
                <a:solidFill>
                  <a:schemeClr val="tx2"/>
                </a:solidFill>
              </a:rPr>
              <a:t>Dual readership path</a:t>
            </a:r>
          </a:p>
          <a:p>
            <a:pPr marL="514350" indent="-514350">
              <a:buFont typeface="+mj-lt"/>
              <a:buAutoNum type="arabicPeriod"/>
            </a:pPr>
            <a:endParaRPr lang="en-US" sz="2800" dirty="0" smtClean="0">
              <a:solidFill>
                <a:schemeClr val="tx2"/>
              </a:solidFill>
            </a:endParaRPr>
          </a:p>
          <a:p>
            <a:endParaRPr lang="en-US" sz="2800" dirty="0" smtClean="0">
              <a:solidFill>
                <a:srgbClr val="FFFF00"/>
              </a:solidFill>
            </a:endParaRPr>
          </a:p>
          <a:p>
            <a:endParaRPr lang="en-US" sz="3200" dirty="0">
              <a:solidFill>
                <a:srgbClr val="FFFF00"/>
              </a:solidFill>
            </a:endParaRPr>
          </a:p>
        </p:txBody>
      </p:sp>
      <p:pic>
        <p:nvPicPr>
          <p:cNvPr id="4" name="Picture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rot="10800000">
            <a:off x="7356152" y="0"/>
            <a:ext cx="3872855" cy="6858000"/>
          </a:xfrm>
          <a:prstGeom prst="rect">
            <a:avLst/>
          </a:prstGeom>
        </p:spPr>
      </p:pic>
      <p:cxnSp>
        <p:nvCxnSpPr>
          <p:cNvPr id="6" name="Straight Arrow Connector 5"/>
          <p:cNvCxnSpPr/>
          <p:nvPr/>
        </p:nvCxnSpPr>
        <p:spPr>
          <a:xfrm flipV="1">
            <a:off x="4064651" y="5047102"/>
            <a:ext cx="4656562" cy="468794"/>
          </a:xfrm>
          <a:prstGeom prst="straightConnector1">
            <a:avLst/>
          </a:prstGeom>
          <a:ln w="5715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4217051" y="5668296"/>
            <a:ext cx="4504162" cy="575188"/>
          </a:xfrm>
          <a:prstGeom prst="straightConnector1">
            <a:avLst/>
          </a:prstGeom>
          <a:ln w="5715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9416061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p:cNvSpPr>
          <p:nvPr/>
        </p:nvSpPr>
        <p:spPr>
          <a:xfrm>
            <a:off x="684211" y="3095625"/>
            <a:ext cx="9529463" cy="3365560"/>
          </a:xfrm>
          <a:prstGeom prst="rect">
            <a:avLst/>
          </a:prstGeom>
        </p:spPr>
        <p:txBody>
          <a:bodyPr anchor="t">
            <a:normAutofit lnSpcReduction="1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514350" indent="-514350">
              <a:buFont typeface="+mj-lt"/>
              <a:buAutoNum type="arabicPeriod"/>
            </a:pPr>
            <a:r>
              <a:rPr lang="en-US" sz="2800" dirty="0" smtClean="0">
                <a:solidFill>
                  <a:schemeClr val="tx2"/>
                </a:solidFill>
              </a:rPr>
              <a:t>Killer Headline</a:t>
            </a:r>
          </a:p>
          <a:p>
            <a:pPr marL="514350" indent="-514350">
              <a:buFont typeface="+mj-lt"/>
              <a:buAutoNum type="arabicPeriod"/>
            </a:pPr>
            <a:r>
              <a:rPr lang="en-US" sz="2800" dirty="0" smtClean="0">
                <a:solidFill>
                  <a:schemeClr val="tx2"/>
                </a:solidFill>
              </a:rPr>
              <a:t>Identify a problem.</a:t>
            </a:r>
          </a:p>
          <a:p>
            <a:pPr marL="514350" indent="-514350">
              <a:buFont typeface="+mj-lt"/>
              <a:buAutoNum type="arabicPeriod"/>
            </a:pPr>
            <a:r>
              <a:rPr lang="en-US" sz="2800" dirty="0" smtClean="0">
                <a:solidFill>
                  <a:schemeClr val="tx2"/>
                </a:solidFill>
              </a:rPr>
              <a:t>Provide a solution</a:t>
            </a:r>
          </a:p>
          <a:p>
            <a:pPr marL="514350" indent="-514350">
              <a:buFont typeface="+mj-lt"/>
              <a:buAutoNum type="arabicPeriod"/>
            </a:pPr>
            <a:r>
              <a:rPr lang="en-US" sz="2800" dirty="0" smtClean="0">
                <a:solidFill>
                  <a:schemeClr val="tx2"/>
                </a:solidFill>
              </a:rPr>
              <a:t>Proof</a:t>
            </a:r>
          </a:p>
          <a:p>
            <a:pPr marL="514350" indent="-514350">
              <a:buFont typeface="+mj-lt"/>
              <a:buAutoNum type="arabicPeriod"/>
            </a:pPr>
            <a:r>
              <a:rPr lang="en-US" sz="2800" dirty="0" smtClean="0">
                <a:solidFill>
                  <a:schemeClr val="tx2"/>
                </a:solidFill>
              </a:rPr>
              <a:t>Call to Action</a:t>
            </a:r>
          </a:p>
          <a:p>
            <a:pPr marL="514350" indent="-514350">
              <a:buFont typeface="+mj-lt"/>
              <a:buAutoNum type="arabicPeriod"/>
            </a:pPr>
            <a:r>
              <a:rPr lang="en-US" sz="2800" dirty="0" smtClean="0">
                <a:solidFill>
                  <a:schemeClr val="tx2"/>
                </a:solidFill>
              </a:rPr>
              <a:t>Dual readership path</a:t>
            </a:r>
          </a:p>
          <a:p>
            <a:pPr marL="514350" indent="-514350">
              <a:buFont typeface="+mj-lt"/>
              <a:buAutoNum type="arabicPeriod"/>
            </a:pPr>
            <a:endParaRPr lang="en-US" sz="2800" dirty="0" smtClean="0">
              <a:solidFill>
                <a:schemeClr val="tx2"/>
              </a:solidFill>
            </a:endParaRPr>
          </a:p>
          <a:p>
            <a:endParaRPr lang="en-US" sz="2800" dirty="0" smtClean="0">
              <a:solidFill>
                <a:srgbClr val="FFFF00"/>
              </a:solidFill>
            </a:endParaRPr>
          </a:p>
          <a:p>
            <a:endParaRPr lang="en-US" sz="3200" dirty="0">
              <a:solidFill>
                <a:srgbClr val="FFFF00"/>
              </a:solidFill>
            </a:endParaRPr>
          </a:p>
        </p:txBody>
      </p:sp>
      <p:pic>
        <p:nvPicPr>
          <p:cNvPr id="4" name="Picture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rot="10800000">
            <a:off x="7356152" y="0"/>
            <a:ext cx="3872855" cy="6858000"/>
          </a:xfrm>
          <a:prstGeom prst="rect">
            <a:avLst/>
          </a:prstGeom>
        </p:spPr>
      </p:pic>
      <p:sp>
        <p:nvSpPr>
          <p:cNvPr id="8" name="TextBox 7"/>
          <p:cNvSpPr txBox="1"/>
          <p:nvPr/>
        </p:nvSpPr>
        <p:spPr>
          <a:xfrm>
            <a:off x="6036018" y="5288340"/>
            <a:ext cx="1042220" cy="1569660"/>
          </a:xfrm>
          <a:prstGeom prst="rect">
            <a:avLst/>
          </a:prstGeom>
          <a:noFill/>
        </p:spPr>
        <p:txBody>
          <a:bodyPr wrap="square" rtlCol="0">
            <a:spAutoFit/>
          </a:bodyPr>
          <a:lstStyle/>
          <a:p>
            <a:r>
              <a:rPr lang="en-US" sz="9600" dirty="0" smtClean="0"/>
              <a:t>?</a:t>
            </a:r>
            <a:endParaRPr lang="en-US" sz="9600" dirty="0"/>
          </a:p>
        </p:txBody>
      </p:sp>
      <p:cxnSp>
        <p:nvCxnSpPr>
          <p:cNvPr id="5" name="Straight Arrow Connector 4"/>
          <p:cNvCxnSpPr/>
          <p:nvPr/>
        </p:nvCxnSpPr>
        <p:spPr>
          <a:xfrm>
            <a:off x="5102942" y="6073170"/>
            <a:ext cx="1120877" cy="0"/>
          </a:xfrm>
          <a:prstGeom prst="straightConnector1">
            <a:avLst/>
          </a:prstGeom>
          <a:ln w="5715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86126184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8401" t="14135" r="27381" b="8314"/>
          <a:stretch/>
        </p:blipFill>
        <p:spPr>
          <a:xfrm>
            <a:off x="5431972" y="188971"/>
            <a:ext cx="6760028" cy="6669029"/>
          </a:xfrm>
          <a:prstGeom prst="rect">
            <a:avLst/>
          </a:prstGeom>
        </p:spPr>
      </p:pic>
      <p:sp>
        <p:nvSpPr>
          <p:cNvPr id="3" name="Text Placeholder 1"/>
          <p:cNvSpPr txBox="1">
            <a:spLocks/>
          </p:cNvSpPr>
          <p:nvPr/>
        </p:nvSpPr>
        <p:spPr>
          <a:xfrm>
            <a:off x="684211" y="3095625"/>
            <a:ext cx="9529463" cy="3365560"/>
          </a:xfrm>
          <a:prstGeom prst="rect">
            <a:avLst/>
          </a:prstGeom>
        </p:spPr>
        <p:txBody>
          <a:bodyPr anchor="t">
            <a:normAutofit lnSpcReduction="1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514350" indent="-514350">
              <a:buFont typeface="+mj-lt"/>
              <a:buAutoNum type="arabicPeriod"/>
            </a:pPr>
            <a:r>
              <a:rPr lang="en-US" sz="2800" dirty="0" smtClean="0">
                <a:solidFill>
                  <a:schemeClr val="tx2"/>
                </a:solidFill>
              </a:rPr>
              <a:t>Killer Headline</a:t>
            </a:r>
          </a:p>
          <a:p>
            <a:pPr marL="514350" indent="-514350">
              <a:buFont typeface="+mj-lt"/>
              <a:buAutoNum type="arabicPeriod"/>
            </a:pPr>
            <a:r>
              <a:rPr lang="en-US" sz="2800" dirty="0" smtClean="0">
                <a:solidFill>
                  <a:schemeClr val="tx2"/>
                </a:solidFill>
              </a:rPr>
              <a:t>Identify a problem.</a:t>
            </a:r>
          </a:p>
          <a:p>
            <a:pPr marL="514350" indent="-514350">
              <a:buFont typeface="+mj-lt"/>
              <a:buAutoNum type="arabicPeriod"/>
            </a:pPr>
            <a:r>
              <a:rPr lang="en-US" sz="2800" dirty="0" smtClean="0">
                <a:solidFill>
                  <a:schemeClr val="tx2"/>
                </a:solidFill>
              </a:rPr>
              <a:t>Provide a solution</a:t>
            </a:r>
          </a:p>
          <a:p>
            <a:pPr marL="514350" indent="-514350">
              <a:buFont typeface="+mj-lt"/>
              <a:buAutoNum type="arabicPeriod"/>
            </a:pPr>
            <a:r>
              <a:rPr lang="en-US" sz="2800" dirty="0" smtClean="0">
                <a:solidFill>
                  <a:schemeClr val="tx2"/>
                </a:solidFill>
              </a:rPr>
              <a:t>Proof</a:t>
            </a:r>
          </a:p>
          <a:p>
            <a:pPr marL="514350" indent="-514350">
              <a:buFont typeface="+mj-lt"/>
              <a:buAutoNum type="arabicPeriod"/>
            </a:pPr>
            <a:r>
              <a:rPr lang="en-US" sz="2800" dirty="0" smtClean="0">
                <a:solidFill>
                  <a:schemeClr val="tx2"/>
                </a:solidFill>
              </a:rPr>
              <a:t>Call to Action</a:t>
            </a:r>
          </a:p>
          <a:p>
            <a:pPr marL="514350" indent="-514350">
              <a:buFont typeface="+mj-lt"/>
              <a:buAutoNum type="arabicPeriod"/>
            </a:pPr>
            <a:r>
              <a:rPr lang="en-US" sz="2800" dirty="0" smtClean="0">
                <a:solidFill>
                  <a:schemeClr val="tx2"/>
                </a:solidFill>
              </a:rPr>
              <a:t>Dual readership path</a:t>
            </a:r>
          </a:p>
          <a:p>
            <a:pPr marL="514350" indent="-514350">
              <a:buFont typeface="+mj-lt"/>
              <a:buAutoNum type="arabicPeriod"/>
            </a:pPr>
            <a:endParaRPr lang="en-US" sz="2800" dirty="0" smtClean="0">
              <a:solidFill>
                <a:schemeClr val="tx2"/>
              </a:solidFill>
            </a:endParaRPr>
          </a:p>
          <a:p>
            <a:endParaRPr lang="en-US" sz="2800" dirty="0" smtClean="0">
              <a:solidFill>
                <a:srgbClr val="FFFF00"/>
              </a:solidFill>
            </a:endParaRPr>
          </a:p>
          <a:p>
            <a:endParaRPr lang="en-US" sz="3200" dirty="0">
              <a:solidFill>
                <a:srgbClr val="FFFF00"/>
              </a:solidFill>
            </a:endParaRPr>
          </a:p>
        </p:txBody>
      </p:sp>
      <p:cxnSp>
        <p:nvCxnSpPr>
          <p:cNvPr id="5" name="Straight Arrow Connector 4"/>
          <p:cNvCxnSpPr/>
          <p:nvPr/>
        </p:nvCxnSpPr>
        <p:spPr>
          <a:xfrm flipV="1">
            <a:off x="3781168" y="2034747"/>
            <a:ext cx="1935891" cy="1268626"/>
          </a:xfrm>
          <a:prstGeom prst="straightConnector1">
            <a:avLst/>
          </a:prstGeom>
          <a:ln w="38100">
            <a:solidFill>
              <a:srgbClr val="FF0000">
                <a:alpha val="60000"/>
              </a:srgb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86584946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8401" t="14135" r="27381" b="8314"/>
          <a:stretch/>
        </p:blipFill>
        <p:spPr>
          <a:xfrm>
            <a:off x="5431972" y="188971"/>
            <a:ext cx="6760028" cy="6669029"/>
          </a:xfrm>
          <a:prstGeom prst="rect">
            <a:avLst/>
          </a:prstGeom>
        </p:spPr>
      </p:pic>
      <p:sp>
        <p:nvSpPr>
          <p:cNvPr id="3" name="Text Placeholder 1"/>
          <p:cNvSpPr txBox="1">
            <a:spLocks/>
          </p:cNvSpPr>
          <p:nvPr/>
        </p:nvSpPr>
        <p:spPr>
          <a:xfrm>
            <a:off x="684211" y="3095625"/>
            <a:ext cx="9529463" cy="3365560"/>
          </a:xfrm>
          <a:prstGeom prst="rect">
            <a:avLst/>
          </a:prstGeom>
        </p:spPr>
        <p:txBody>
          <a:bodyPr anchor="t">
            <a:normAutofit lnSpcReduction="1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514350" indent="-514350">
              <a:buFont typeface="+mj-lt"/>
              <a:buAutoNum type="arabicPeriod"/>
            </a:pPr>
            <a:r>
              <a:rPr lang="en-US" sz="2800" dirty="0" smtClean="0">
                <a:solidFill>
                  <a:schemeClr val="tx2"/>
                </a:solidFill>
              </a:rPr>
              <a:t>Killer Headline</a:t>
            </a:r>
          </a:p>
          <a:p>
            <a:pPr marL="514350" indent="-514350">
              <a:buFont typeface="+mj-lt"/>
              <a:buAutoNum type="arabicPeriod"/>
            </a:pPr>
            <a:r>
              <a:rPr lang="en-US" sz="2800" dirty="0" smtClean="0">
                <a:solidFill>
                  <a:schemeClr val="tx2"/>
                </a:solidFill>
              </a:rPr>
              <a:t>Identify a problem.</a:t>
            </a:r>
          </a:p>
          <a:p>
            <a:pPr marL="514350" indent="-514350">
              <a:buFont typeface="+mj-lt"/>
              <a:buAutoNum type="arabicPeriod"/>
            </a:pPr>
            <a:r>
              <a:rPr lang="en-US" sz="2800" dirty="0" smtClean="0">
                <a:solidFill>
                  <a:schemeClr val="tx2"/>
                </a:solidFill>
              </a:rPr>
              <a:t>Provide a solution</a:t>
            </a:r>
          </a:p>
          <a:p>
            <a:pPr marL="514350" indent="-514350">
              <a:buFont typeface="+mj-lt"/>
              <a:buAutoNum type="arabicPeriod"/>
            </a:pPr>
            <a:r>
              <a:rPr lang="en-US" sz="2800" dirty="0" smtClean="0">
                <a:solidFill>
                  <a:schemeClr val="tx2"/>
                </a:solidFill>
              </a:rPr>
              <a:t>Proof</a:t>
            </a:r>
          </a:p>
          <a:p>
            <a:pPr marL="514350" indent="-514350">
              <a:buFont typeface="+mj-lt"/>
              <a:buAutoNum type="arabicPeriod"/>
            </a:pPr>
            <a:r>
              <a:rPr lang="en-US" sz="2800" dirty="0" smtClean="0">
                <a:solidFill>
                  <a:schemeClr val="tx2"/>
                </a:solidFill>
              </a:rPr>
              <a:t>Call to Action</a:t>
            </a:r>
          </a:p>
          <a:p>
            <a:pPr marL="514350" indent="-514350">
              <a:buFont typeface="+mj-lt"/>
              <a:buAutoNum type="arabicPeriod"/>
            </a:pPr>
            <a:r>
              <a:rPr lang="en-US" sz="2800" dirty="0" smtClean="0">
                <a:solidFill>
                  <a:schemeClr val="tx2"/>
                </a:solidFill>
              </a:rPr>
              <a:t>Dual readership path</a:t>
            </a:r>
          </a:p>
          <a:p>
            <a:pPr marL="514350" indent="-514350">
              <a:buFont typeface="+mj-lt"/>
              <a:buAutoNum type="arabicPeriod"/>
            </a:pPr>
            <a:endParaRPr lang="en-US" sz="2800" dirty="0" smtClean="0">
              <a:solidFill>
                <a:schemeClr val="tx2"/>
              </a:solidFill>
            </a:endParaRPr>
          </a:p>
          <a:p>
            <a:endParaRPr lang="en-US" sz="2800" dirty="0" smtClean="0">
              <a:solidFill>
                <a:srgbClr val="FFFF00"/>
              </a:solidFill>
            </a:endParaRPr>
          </a:p>
          <a:p>
            <a:endParaRPr lang="en-US" sz="3200" dirty="0">
              <a:solidFill>
                <a:srgbClr val="FFFF00"/>
              </a:solidFill>
            </a:endParaRPr>
          </a:p>
        </p:txBody>
      </p:sp>
      <p:cxnSp>
        <p:nvCxnSpPr>
          <p:cNvPr id="5" name="Straight Arrow Connector 4"/>
          <p:cNvCxnSpPr/>
          <p:nvPr/>
        </p:nvCxnSpPr>
        <p:spPr>
          <a:xfrm flipV="1">
            <a:off x="4514336" y="2339546"/>
            <a:ext cx="1260388" cy="1532238"/>
          </a:xfrm>
          <a:prstGeom prst="straightConnector1">
            <a:avLst/>
          </a:prstGeom>
          <a:ln w="38100">
            <a:solidFill>
              <a:srgbClr val="FF0000">
                <a:alpha val="60000"/>
              </a:srgb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86584946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8401" t="14135" r="27381" b="8314"/>
          <a:stretch/>
        </p:blipFill>
        <p:spPr>
          <a:xfrm>
            <a:off x="5431972" y="188971"/>
            <a:ext cx="6760028" cy="6669029"/>
          </a:xfrm>
          <a:prstGeom prst="rect">
            <a:avLst/>
          </a:prstGeom>
        </p:spPr>
      </p:pic>
      <p:sp>
        <p:nvSpPr>
          <p:cNvPr id="3" name="Text Placeholder 1"/>
          <p:cNvSpPr txBox="1">
            <a:spLocks/>
          </p:cNvSpPr>
          <p:nvPr/>
        </p:nvSpPr>
        <p:spPr>
          <a:xfrm>
            <a:off x="684211" y="3095625"/>
            <a:ext cx="9529463" cy="3365560"/>
          </a:xfrm>
          <a:prstGeom prst="rect">
            <a:avLst/>
          </a:prstGeom>
        </p:spPr>
        <p:txBody>
          <a:bodyPr anchor="t">
            <a:normAutofit lnSpcReduction="1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514350" indent="-514350">
              <a:buFont typeface="+mj-lt"/>
              <a:buAutoNum type="arabicPeriod"/>
            </a:pPr>
            <a:r>
              <a:rPr lang="en-US" sz="2800" dirty="0" smtClean="0">
                <a:solidFill>
                  <a:schemeClr val="tx2"/>
                </a:solidFill>
              </a:rPr>
              <a:t>Killer Headline</a:t>
            </a:r>
          </a:p>
          <a:p>
            <a:pPr marL="514350" indent="-514350">
              <a:buFont typeface="+mj-lt"/>
              <a:buAutoNum type="arabicPeriod"/>
            </a:pPr>
            <a:r>
              <a:rPr lang="en-US" sz="2800" dirty="0" smtClean="0">
                <a:solidFill>
                  <a:schemeClr val="tx2"/>
                </a:solidFill>
              </a:rPr>
              <a:t>Identify a problem.</a:t>
            </a:r>
          </a:p>
          <a:p>
            <a:pPr marL="514350" indent="-514350">
              <a:buFont typeface="+mj-lt"/>
              <a:buAutoNum type="arabicPeriod"/>
            </a:pPr>
            <a:r>
              <a:rPr lang="en-US" sz="2800" dirty="0" smtClean="0">
                <a:solidFill>
                  <a:schemeClr val="tx2"/>
                </a:solidFill>
              </a:rPr>
              <a:t>Provide a solution</a:t>
            </a:r>
          </a:p>
          <a:p>
            <a:pPr marL="514350" indent="-514350">
              <a:buFont typeface="+mj-lt"/>
              <a:buAutoNum type="arabicPeriod"/>
            </a:pPr>
            <a:r>
              <a:rPr lang="en-US" sz="2800" dirty="0" smtClean="0">
                <a:solidFill>
                  <a:schemeClr val="tx2"/>
                </a:solidFill>
              </a:rPr>
              <a:t>Proof</a:t>
            </a:r>
          </a:p>
          <a:p>
            <a:pPr marL="514350" indent="-514350">
              <a:buFont typeface="+mj-lt"/>
              <a:buAutoNum type="arabicPeriod"/>
            </a:pPr>
            <a:r>
              <a:rPr lang="en-US" sz="2800" dirty="0" smtClean="0">
                <a:solidFill>
                  <a:schemeClr val="tx2"/>
                </a:solidFill>
              </a:rPr>
              <a:t>Call to Action</a:t>
            </a:r>
          </a:p>
          <a:p>
            <a:pPr marL="514350" indent="-514350">
              <a:buFont typeface="+mj-lt"/>
              <a:buAutoNum type="arabicPeriod"/>
            </a:pPr>
            <a:r>
              <a:rPr lang="en-US" sz="2800" dirty="0" smtClean="0">
                <a:solidFill>
                  <a:schemeClr val="tx2"/>
                </a:solidFill>
              </a:rPr>
              <a:t>Dual readership path</a:t>
            </a:r>
          </a:p>
          <a:p>
            <a:pPr marL="514350" indent="-514350">
              <a:buFont typeface="+mj-lt"/>
              <a:buAutoNum type="arabicPeriod"/>
            </a:pPr>
            <a:endParaRPr lang="en-US" sz="2800" dirty="0" smtClean="0">
              <a:solidFill>
                <a:schemeClr val="tx2"/>
              </a:solidFill>
            </a:endParaRPr>
          </a:p>
          <a:p>
            <a:endParaRPr lang="en-US" sz="2800" dirty="0" smtClean="0">
              <a:solidFill>
                <a:srgbClr val="FFFF00"/>
              </a:solidFill>
            </a:endParaRPr>
          </a:p>
          <a:p>
            <a:endParaRPr lang="en-US" sz="3200" dirty="0">
              <a:solidFill>
                <a:srgbClr val="FFFF00"/>
              </a:solidFill>
            </a:endParaRPr>
          </a:p>
        </p:txBody>
      </p:sp>
      <p:cxnSp>
        <p:nvCxnSpPr>
          <p:cNvPr id="5" name="Straight Arrow Connector 4"/>
          <p:cNvCxnSpPr/>
          <p:nvPr/>
        </p:nvCxnSpPr>
        <p:spPr>
          <a:xfrm flipV="1">
            <a:off x="4423720" y="3155092"/>
            <a:ext cx="3698788" cy="1334530"/>
          </a:xfrm>
          <a:prstGeom prst="straightConnector1">
            <a:avLst/>
          </a:prstGeom>
          <a:ln w="38100">
            <a:solidFill>
              <a:srgbClr val="FF0000">
                <a:alpha val="60000"/>
              </a:srgb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86584946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8401" t="14135" r="27381" b="8314"/>
          <a:stretch/>
        </p:blipFill>
        <p:spPr>
          <a:xfrm>
            <a:off x="5431972" y="188971"/>
            <a:ext cx="6760028" cy="6669029"/>
          </a:xfrm>
          <a:prstGeom prst="rect">
            <a:avLst/>
          </a:prstGeom>
        </p:spPr>
      </p:pic>
      <p:sp>
        <p:nvSpPr>
          <p:cNvPr id="3" name="Text Placeholder 1"/>
          <p:cNvSpPr txBox="1">
            <a:spLocks/>
          </p:cNvSpPr>
          <p:nvPr/>
        </p:nvSpPr>
        <p:spPr>
          <a:xfrm>
            <a:off x="684211" y="3095625"/>
            <a:ext cx="9529463" cy="3365560"/>
          </a:xfrm>
          <a:prstGeom prst="rect">
            <a:avLst/>
          </a:prstGeom>
        </p:spPr>
        <p:txBody>
          <a:bodyPr anchor="t">
            <a:normAutofit lnSpcReduction="1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514350" indent="-514350">
              <a:buFont typeface="+mj-lt"/>
              <a:buAutoNum type="arabicPeriod"/>
            </a:pPr>
            <a:r>
              <a:rPr lang="en-US" sz="2800" dirty="0" smtClean="0">
                <a:solidFill>
                  <a:schemeClr val="tx2"/>
                </a:solidFill>
              </a:rPr>
              <a:t>Killer Headline</a:t>
            </a:r>
          </a:p>
          <a:p>
            <a:pPr marL="514350" indent="-514350">
              <a:buFont typeface="+mj-lt"/>
              <a:buAutoNum type="arabicPeriod"/>
            </a:pPr>
            <a:r>
              <a:rPr lang="en-US" sz="2800" dirty="0" smtClean="0">
                <a:solidFill>
                  <a:schemeClr val="tx2"/>
                </a:solidFill>
              </a:rPr>
              <a:t>Identify a problem.</a:t>
            </a:r>
          </a:p>
          <a:p>
            <a:pPr marL="514350" indent="-514350">
              <a:buFont typeface="+mj-lt"/>
              <a:buAutoNum type="arabicPeriod"/>
            </a:pPr>
            <a:r>
              <a:rPr lang="en-US" sz="2800" dirty="0" smtClean="0">
                <a:solidFill>
                  <a:schemeClr val="tx2"/>
                </a:solidFill>
              </a:rPr>
              <a:t>Provide a solution</a:t>
            </a:r>
          </a:p>
          <a:p>
            <a:pPr marL="514350" indent="-514350">
              <a:buFont typeface="+mj-lt"/>
              <a:buAutoNum type="arabicPeriod"/>
            </a:pPr>
            <a:r>
              <a:rPr lang="en-US" sz="2800" dirty="0" smtClean="0">
                <a:solidFill>
                  <a:schemeClr val="tx2"/>
                </a:solidFill>
              </a:rPr>
              <a:t>Proof</a:t>
            </a:r>
          </a:p>
          <a:p>
            <a:pPr marL="514350" indent="-514350">
              <a:buFont typeface="+mj-lt"/>
              <a:buAutoNum type="arabicPeriod"/>
            </a:pPr>
            <a:r>
              <a:rPr lang="en-US" sz="2800" dirty="0" smtClean="0">
                <a:solidFill>
                  <a:schemeClr val="tx2"/>
                </a:solidFill>
              </a:rPr>
              <a:t>Call to Action</a:t>
            </a:r>
          </a:p>
          <a:p>
            <a:pPr marL="514350" indent="-514350">
              <a:buFont typeface="+mj-lt"/>
              <a:buAutoNum type="arabicPeriod"/>
            </a:pPr>
            <a:r>
              <a:rPr lang="en-US" sz="2800" dirty="0" smtClean="0">
                <a:solidFill>
                  <a:schemeClr val="tx2"/>
                </a:solidFill>
              </a:rPr>
              <a:t>Dual readership path</a:t>
            </a:r>
          </a:p>
          <a:p>
            <a:pPr marL="514350" indent="-514350">
              <a:buFont typeface="+mj-lt"/>
              <a:buAutoNum type="arabicPeriod"/>
            </a:pPr>
            <a:endParaRPr lang="en-US" sz="2800" dirty="0" smtClean="0">
              <a:solidFill>
                <a:schemeClr val="tx2"/>
              </a:solidFill>
            </a:endParaRPr>
          </a:p>
          <a:p>
            <a:endParaRPr lang="en-US" sz="2800" dirty="0" smtClean="0">
              <a:solidFill>
                <a:srgbClr val="FFFF00"/>
              </a:solidFill>
            </a:endParaRPr>
          </a:p>
          <a:p>
            <a:endParaRPr lang="en-US" sz="3200" dirty="0">
              <a:solidFill>
                <a:srgbClr val="FFFF00"/>
              </a:solidFill>
            </a:endParaRPr>
          </a:p>
        </p:txBody>
      </p:sp>
      <p:cxnSp>
        <p:nvCxnSpPr>
          <p:cNvPr id="5" name="Straight Arrow Connector 4"/>
          <p:cNvCxnSpPr/>
          <p:nvPr/>
        </p:nvCxnSpPr>
        <p:spPr>
          <a:xfrm flipV="1">
            <a:off x="2644346" y="3204519"/>
            <a:ext cx="2907957" cy="1878228"/>
          </a:xfrm>
          <a:prstGeom prst="straightConnector1">
            <a:avLst/>
          </a:prstGeom>
          <a:ln w="38100">
            <a:solidFill>
              <a:srgbClr val="FF0000">
                <a:alpha val="60000"/>
              </a:srgb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86584946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8401" t="14135" r="27381" b="8314"/>
          <a:stretch/>
        </p:blipFill>
        <p:spPr>
          <a:xfrm>
            <a:off x="5431972" y="188971"/>
            <a:ext cx="6760028" cy="6669029"/>
          </a:xfrm>
          <a:prstGeom prst="rect">
            <a:avLst/>
          </a:prstGeom>
        </p:spPr>
      </p:pic>
      <p:sp>
        <p:nvSpPr>
          <p:cNvPr id="3" name="Text Placeholder 1"/>
          <p:cNvSpPr txBox="1">
            <a:spLocks/>
          </p:cNvSpPr>
          <p:nvPr/>
        </p:nvSpPr>
        <p:spPr>
          <a:xfrm>
            <a:off x="684211" y="3095625"/>
            <a:ext cx="9529463" cy="3365560"/>
          </a:xfrm>
          <a:prstGeom prst="rect">
            <a:avLst/>
          </a:prstGeom>
        </p:spPr>
        <p:txBody>
          <a:bodyPr anchor="t">
            <a:normAutofit lnSpcReduction="1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514350" indent="-514350">
              <a:buFont typeface="+mj-lt"/>
              <a:buAutoNum type="arabicPeriod"/>
            </a:pPr>
            <a:r>
              <a:rPr lang="en-US" sz="2800" dirty="0" smtClean="0">
                <a:solidFill>
                  <a:schemeClr val="tx2"/>
                </a:solidFill>
              </a:rPr>
              <a:t>Killer Headline</a:t>
            </a:r>
          </a:p>
          <a:p>
            <a:pPr marL="514350" indent="-514350">
              <a:buFont typeface="+mj-lt"/>
              <a:buAutoNum type="arabicPeriod"/>
            </a:pPr>
            <a:r>
              <a:rPr lang="en-US" sz="2800" dirty="0" smtClean="0">
                <a:solidFill>
                  <a:schemeClr val="tx2"/>
                </a:solidFill>
              </a:rPr>
              <a:t>Identify a problem.</a:t>
            </a:r>
          </a:p>
          <a:p>
            <a:pPr marL="514350" indent="-514350">
              <a:buFont typeface="+mj-lt"/>
              <a:buAutoNum type="arabicPeriod"/>
            </a:pPr>
            <a:r>
              <a:rPr lang="en-US" sz="2800" dirty="0" smtClean="0">
                <a:solidFill>
                  <a:schemeClr val="tx2"/>
                </a:solidFill>
              </a:rPr>
              <a:t>Provide a solution</a:t>
            </a:r>
          </a:p>
          <a:p>
            <a:pPr marL="514350" indent="-514350">
              <a:buFont typeface="+mj-lt"/>
              <a:buAutoNum type="arabicPeriod"/>
            </a:pPr>
            <a:r>
              <a:rPr lang="en-US" sz="2800" dirty="0" smtClean="0">
                <a:solidFill>
                  <a:schemeClr val="tx2"/>
                </a:solidFill>
              </a:rPr>
              <a:t>Proof</a:t>
            </a:r>
          </a:p>
          <a:p>
            <a:pPr marL="514350" indent="-514350">
              <a:buFont typeface="+mj-lt"/>
              <a:buAutoNum type="arabicPeriod"/>
            </a:pPr>
            <a:r>
              <a:rPr lang="en-US" sz="2800" dirty="0" smtClean="0">
                <a:solidFill>
                  <a:schemeClr val="tx2"/>
                </a:solidFill>
              </a:rPr>
              <a:t>Call to Action</a:t>
            </a:r>
          </a:p>
          <a:p>
            <a:pPr marL="514350" indent="-514350">
              <a:buFont typeface="+mj-lt"/>
              <a:buAutoNum type="arabicPeriod"/>
            </a:pPr>
            <a:r>
              <a:rPr lang="en-US" sz="2800" dirty="0" smtClean="0">
                <a:solidFill>
                  <a:schemeClr val="tx2"/>
                </a:solidFill>
              </a:rPr>
              <a:t>Dual readership path</a:t>
            </a:r>
          </a:p>
          <a:p>
            <a:pPr marL="514350" indent="-514350">
              <a:buFont typeface="+mj-lt"/>
              <a:buAutoNum type="arabicPeriod"/>
            </a:pPr>
            <a:endParaRPr lang="en-US" sz="2800" dirty="0" smtClean="0">
              <a:solidFill>
                <a:schemeClr val="tx2"/>
              </a:solidFill>
            </a:endParaRPr>
          </a:p>
          <a:p>
            <a:endParaRPr lang="en-US" sz="2800" dirty="0" smtClean="0">
              <a:solidFill>
                <a:srgbClr val="FFFF00"/>
              </a:solidFill>
            </a:endParaRPr>
          </a:p>
          <a:p>
            <a:endParaRPr lang="en-US" sz="3200" dirty="0">
              <a:solidFill>
                <a:srgbClr val="FFFF00"/>
              </a:solidFill>
            </a:endParaRPr>
          </a:p>
        </p:txBody>
      </p:sp>
      <p:cxnSp>
        <p:nvCxnSpPr>
          <p:cNvPr id="5" name="Straight Arrow Connector 4"/>
          <p:cNvCxnSpPr/>
          <p:nvPr/>
        </p:nvCxnSpPr>
        <p:spPr>
          <a:xfrm flipV="1">
            <a:off x="3682314" y="3756454"/>
            <a:ext cx="4349578" cy="1696997"/>
          </a:xfrm>
          <a:prstGeom prst="straightConnector1">
            <a:avLst/>
          </a:prstGeom>
          <a:ln w="38100">
            <a:solidFill>
              <a:srgbClr val="FF0000">
                <a:alpha val="60000"/>
              </a:srgb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8658494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9706" y="5350933"/>
            <a:ext cx="8534400" cy="1507067"/>
          </a:xfrm>
        </p:spPr>
        <p:txBody>
          <a:bodyPr/>
          <a:lstStyle/>
          <a:p>
            <a:r>
              <a:rPr lang="en-US" dirty="0" smtClean="0"/>
              <a:t>The Marketing Funnel</a:t>
            </a:r>
            <a:endParaRPr lang="en-US" dirty="0"/>
          </a:p>
        </p:txBody>
      </p:sp>
      <p:sp>
        <p:nvSpPr>
          <p:cNvPr id="4" name="Flowchart: Merge 3"/>
          <p:cNvSpPr/>
          <p:nvPr/>
        </p:nvSpPr>
        <p:spPr>
          <a:xfrm>
            <a:off x="2769077" y="1784391"/>
            <a:ext cx="3200400" cy="2846717"/>
          </a:xfrm>
          <a:prstGeom prst="flowChartMerg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Terminator 4"/>
          <p:cNvSpPr/>
          <p:nvPr/>
        </p:nvSpPr>
        <p:spPr>
          <a:xfrm>
            <a:off x="4132051" y="3657600"/>
            <a:ext cx="474453" cy="1078302"/>
          </a:xfrm>
          <a:prstGeom prst="flowChartTermina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063075" y="2385259"/>
            <a:ext cx="2834739" cy="369332"/>
          </a:xfrm>
          <a:prstGeom prst="rect">
            <a:avLst/>
          </a:prstGeom>
          <a:solidFill>
            <a:schemeClr val="accent2">
              <a:lumMod val="75000"/>
            </a:schemeClr>
          </a:solidFill>
          <a:ln>
            <a:solidFill>
              <a:schemeClr val="tx1"/>
            </a:solidFill>
          </a:ln>
        </p:spPr>
        <p:txBody>
          <a:bodyPr wrap="square" rtlCol="0">
            <a:spAutoFit/>
          </a:bodyPr>
          <a:lstStyle/>
          <a:p>
            <a:pPr algn="ctr"/>
            <a:r>
              <a:rPr lang="en-US" dirty="0" smtClean="0"/>
              <a:t>Schedule Appointment</a:t>
            </a:r>
            <a:endParaRPr lang="en-US" dirty="0"/>
          </a:p>
        </p:txBody>
      </p:sp>
      <p:sp>
        <p:nvSpPr>
          <p:cNvPr id="15" name="Left Arrow 14"/>
          <p:cNvSpPr/>
          <p:nvPr/>
        </p:nvSpPr>
        <p:spPr>
          <a:xfrm>
            <a:off x="5527617" y="2484017"/>
            <a:ext cx="535459" cy="210475"/>
          </a:xfrm>
          <a:prstGeom prst="left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rapezoid 2"/>
          <p:cNvSpPr/>
          <p:nvPr/>
        </p:nvSpPr>
        <p:spPr>
          <a:xfrm rot="10800000">
            <a:off x="3118337" y="2408362"/>
            <a:ext cx="2502878" cy="323125"/>
          </a:xfrm>
          <a:prstGeom prst="trapezoid">
            <a:avLst>
              <a:gd name="adj" fmla="val 61819"/>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175823525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8401" t="14135" r="27381" b="8314"/>
          <a:stretch/>
        </p:blipFill>
        <p:spPr>
          <a:xfrm>
            <a:off x="5431972" y="188971"/>
            <a:ext cx="6760028" cy="6669029"/>
          </a:xfrm>
          <a:prstGeom prst="rect">
            <a:avLst/>
          </a:prstGeom>
        </p:spPr>
      </p:pic>
      <p:sp>
        <p:nvSpPr>
          <p:cNvPr id="3" name="Text Placeholder 1"/>
          <p:cNvSpPr txBox="1">
            <a:spLocks/>
          </p:cNvSpPr>
          <p:nvPr/>
        </p:nvSpPr>
        <p:spPr>
          <a:xfrm>
            <a:off x="684211" y="3095625"/>
            <a:ext cx="9529463" cy="3365560"/>
          </a:xfrm>
          <a:prstGeom prst="rect">
            <a:avLst/>
          </a:prstGeom>
        </p:spPr>
        <p:txBody>
          <a:bodyPr anchor="t">
            <a:normAutofit lnSpcReduction="1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514350" indent="-514350">
              <a:buFont typeface="+mj-lt"/>
              <a:buAutoNum type="arabicPeriod"/>
            </a:pPr>
            <a:r>
              <a:rPr lang="en-US" sz="2800" dirty="0" smtClean="0">
                <a:solidFill>
                  <a:schemeClr val="tx2"/>
                </a:solidFill>
              </a:rPr>
              <a:t>Killer Headline</a:t>
            </a:r>
          </a:p>
          <a:p>
            <a:pPr marL="514350" indent="-514350">
              <a:buFont typeface="+mj-lt"/>
              <a:buAutoNum type="arabicPeriod"/>
            </a:pPr>
            <a:r>
              <a:rPr lang="en-US" sz="2800" dirty="0" smtClean="0">
                <a:solidFill>
                  <a:schemeClr val="tx2"/>
                </a:solidFill>
              </a:rPr>
              <a:t>Identify a problem.</a:t>
            </a:r>
          </a:p>
          <a:p>
            <a:pPr marL="514350" indent="-514350">
              <a:buFont typeface="+mj-lt"/>
              <a:buAutoNum type="arabicPeriod"/>
            </a:pPr>
            <a:r>
              <a:rPr lang="en-US" sz="2800" dirty="0" smtClean="0">
                <a:solidFill>
                  <a:schemeClr val="tx2"/>
                </a:solidFill>
              </a:rPr>
              <a:t>Provide a solution</a:t>
            </a:r>
          </a:p>
          <a:p>
            <a:pPr marL="514350" indent="-514350">
              <a:buFont typeface="+mj-lt"/>
              <a:buAutoNum type="arabicPeriod"/>
            </a:pPr>
            <a:r>
              <a:rPr lang="en-US" sz="2800" dirty="0" smtClean="0">
                <a:solidFill>
                  <a:schemeClr val="tx2"/>
                </a:solidFill>
              </a:rPr>
              <a:t>Proof</a:t>
            </a:r>
          </a:p>
          <a:p>
            <a:pPr marL="514350" indent="-514350">
              <a:buFont typeface="+mj-lt"/>
              <a:buAutoNum type="arabicPeriod"/>
            </a:pPr>
            <a:r>
              <a:rPr lang="en-US" sz="2800" dirty="0" smtClean="0">
                <a:solidFill>
                  <a:schemeClr val="tx2"/>
                </a:solidFill>
              </a:rPr>
              <a:t>Call to Action</a:t>
            </a:r>
          </a:p>
          <a:p>
            <a:pPr marL="514350" indent="-514350">
              <a:buFont typeface="+mj-lt"/>
              <a:buAutoNum type="arabicPeriod"/>
            </a:pPr>
            <a:r>
              <a:rPr lang="en-US" sz="2800" dirty="0" smtClean="0">
                <a:solidFill>
                  <a:srgbClr val="FFFF00"/>
                </a:solidFill>
              </a:rPr>
              <a:t>Dual readership path</a:t>
            </a:r>
          </a:p>
          <a:p>
            <a:pPr marL="514350" indent="-514350">
              <a:buFont typeface="+mj-lt"/>
              <a:buAutoNum type="arabicPeriod"/>
            </a:pPr>
            <a:endParaRPr lang="en-US" sz="2800" dirty="0" smtClean="0">
              <a:solidFill>
                <a:schemeClr val="tx2"/>
              </a:solidFill>
            </a:endParaRPr>
          </a:p>
          <a:p>
            <a:endParaRPr lang="en-US" sz="2800" dirty="0" smtClean="0">
              <a:solidFill>
                <a:srgbClr val="FFFF00"/>
              </a:solidFill>
            </a:endParaRPr>
          </a:p>
          <a:p>
            <a:endParaRPr lang="en-US" sz="3200" dirty="0">
              <a:solidFill>
                <a:srgbClr val="FFFF00"/>
              </a:solidFill>
            </a:endParaRPr>
          </a:p>
        </p:txBody>
      </p:sp>
      <p:sp>
        <p:nvSpPr>
          <p:cNvPr id="4" name="Rectangle 3"/>
          <p:cNvSpPr/>
          <p:nvPr/>
        </p:nvSpPr>
        <p:spPr>
          <a:xfrm>
            <a:off x="5582093" y="382772"/>
            <a:ext cx="3083442" cy="2392326"/>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910623" y="2785730"/>
            <a:ext cx="4114800" cy="1095154"/>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2865849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8401" t="14135" r="27381" b="8314"/>
          <a:stretch/>
        </p:blipFill>
        <p:spPr>
          <a:xfrm>
            <a:off x="5431972" y="188971"/>
            <a:ext cx="6760028" cy="6669029"/>
          </a:xfrm>
          <a:prstGeom prst="rect">
            <a:avLst/>
          </a:prstGeom>
        </p:spPr>
      </p:pic>
      <p:sp>
        <p:nvSpPr>
          <p:cNvPr id="3" name="Oval 2"/>
          <p:cNvSpPr/>
          <p:nvPr/>
        </p:nvSpPr>
        <p:spPr>
          <a:xfrm>
            <a:off x="7555341" y="5863240"/>
            <a:ext cx="2130724" cy="880087"/>
          </a:xfrm>
          <a:prstGeom prst="ellipse">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96562" y="5758249"/>
            <a:ext cx="4926227" cy="954107"/>
          </a:xfrm>
          <a:prstGeom prst="rect">
            <a:avLst/>
          </a:prstGeom>
          <a:noFill/>
        </p:spPr>
        <p:txBody>
          <a:bodyPr wrap="square" rtlCol="0">
            <a:spAutoFit/>
          </a:bodyPr>
          <a:lstStyle/>
          <a:p>
            <a:r>
              <a:rPr lang="en-US" sz="2800" dirty="0" smtClean="0"/>
              <a:t>Combine your brand with any ad that you produce.</a:t>
            </a:r>
            <a:endParaRPr lang="en-US" sz="2800" dirty="0"/>
          </a:p>
        </p:txBody>
      </p:sp>
    </p:spTree>
    <p:extLst>
      <p:ext uri="{BB962C8B-B14F-4D97-AF65-F5344CB8AC3E}">
        <p14:creationId xmlns="" xmlns:p14="http://schemas.microsoft.com/office/powerpoint/2010/main" val="19326677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l="18793" t="14253" r="20258" b="6513"/>
          <a:stretch>
            <a:fillRect/>
          </a:stretch>
        </p:blipFill>
        <p:spPr bwMode="auto">
          <a:xfrm>
            <a:off x="1729895" y="236483"/>
            <a:ext cx="8769939" cy="64130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lum bright="13000" contrast="48000"/>
          </a:blip>
          <a:srcRect l="20363" t="18995" r="22105" b="26778"/>
          <a:stretch>
            <a:fillRect/>
          </a:stretch>
        </p:blipFill>
        <p:spPr bwMode="auto">
          <a:xfrm>
            <a:off x="382772" y="317486"/>
            <a:ext cx="11493795" cy="609394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89185" y="1000664"/>
            <a:ext cx="8177841" cy="646331"/>
          </a:xfrm>
          <a:prstGeom prst="rect">
            <a:avLst/>
          </a:prstGeom>
          <a:noFill/>
        </p:spPr>
        <p:txBody>
          <a:bodyPr wrap="square" rtlCol="0">
            <a:spAutoFit/>
          </a:bodyPr>
          <a:lstStyle/>
          <a:p>
            <a:pPr algn="ctr"/>
            <a:r>
              <a:rPr lang="en-US" sz="3600" dirty="0" smtClean="0"/>
              <a:t>Testing the Ad</a:t>
            </a:r>
            <a:endParaRPr lang="en-US" sz="3600" dirty="0"/>
          </a:p>
        </p:txBody>
      </p:sp>
      <p:pic>
        <p:nvPicPr>
          <p:cNvPr id="3" name="Picture 2"/>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4454105" y="2572019"/>
            <a:ext cx="3048000" cy="2714625"/>
          </a:xfrm>
          <a:prstGeom prst="rect">
            <a:avLst/>
          </a:prstGeom>
        </p:spPr>
      </p:pic>
    </p:spTree>
    <p:extLst>
      <p:ext uri="{BB962C8B-B14F-4D97-AF65-F5344CB8AC3E}">
        <p14:creationId xmlns="" xmlns:p14="http://schemas.microsoft.com/office/powerpoint/2010/main" val="39092924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9706" y="5350933"/>
            <a:ext cx="8534400" cy="1507067"/>
          </a:xfrm>
        </p:spPr>
        <p:txBody>
          <a:bodyPr/>
          <a:lstStyle/>
          <a:p>
            <a:r>
              <a:rPr lang="en-US" dirty="0" smtClean="0"/>
              <a:t>The Marketing Funnel</a:t>
            </a:r>
            <a:endParaRPr lang="en-US" dirty="0"/>
          </a:p>
        </p:txBody>
      </p:sp>
      <p:sp>
        <p:nvSpPr>
          <p:cNvPr id="4" name="Flowchart: Merge 3"/>
          <p:cNvSpPr/>
          <p:nvPr/>
        </p:nvSpPr>
        <p:spPr>
          <a:xfrm>
            <a:off x="2769077" y="1784391"/>
            <a:ext cx="3200400" cy="2846717"/>
          </a:xfrm>
          <a:prstGeom prst="flowChartMerg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Terminator 4"/>
          <p:cNvSpPr/>
          <p:nvPr/>
        </p:nvSpPr>
        <p:spPr>
          <a:xfrm>
            <a:off x="4132051" y="3657600"/>
            <a:ext cx="474453" cy="1078302"/>
          </a:xfrm>
          <a:prstGeom prst="flowChartTermina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969476" y="2708383"/>
            <a:ext cx="2834739" cy="369332"/>
          </a:xfrm>
          <a:prstGeom prst="rect">
            <a:avLst/>
          </a:prstGeom>
          <a:solidFill>
            <a:schemeClr val="accent2">
              <a:lumMod val="75000"/>
            </a:schemeClr>
          </a:solidFill>
          <a:ln>
            <a:solidFill>
              <a:schemeClr val="tx1"/>
            </a:solidFill>
          </a:ln>
        </p:spPr>
        <p:txBody>
          <a:bodyPr wrap="square" rtlCol="0">
            <a:spAutoFit/>
          </a:bodyPr>
          <a:lstStyle/>
          <a:p>
            <a:pPr algn="ctr"/>
            <a:r>
              <a:rPr lang="en-US" dirty="0" smtClean="0"/>
              <a:t>Show Up</a:t>
            </a:r>
            <a:endParaRPr lang="en-US" dirty="0"/>
          </a:p>
        </p:txBody>
      </p:sp>
      <p:sp>
        <p:nvSpPr>
          <p:cNvPr id="15" name="Left Arrow 14"/>
          <p:cNvSpPr/>
          <p:nvPr/>
        </p:nvSpPr>
        <p:spPr>
          <a:xfrm>
            <a:off x="5422108" y="2810914"/>
            <a:ext cx="535459" cy="210475"/>
          </a:xfrm>
          <a:prstGeom prst="left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rapezoid 2"/>
          <p:cNvSpPr/>
          <p:nvPr/>
        </p:nvSpPr>
        <p:spPr>
          <a:xfrm rot="10800000">
            <a:off x="3311768" y="2754589"/>
            <a:ext cx="2098431" cy="323125"/>
          </a:xfrm>
          <a:prstGeom prst="trapezoid">
            <a:avLst>
              <a:gd name="adj" fmla="val 61819"/>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20581255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9706" y="5350933"/>
            <a:ext cx="8534400" cy="1507067"/>
          </a:xfrm>
        </p:spPr>
        <p:txBody>
          <a:bodyPr/>
          <a:lstStyle/>
          <a:p>
            <a:r>
              <a:rPr lang="en-US" dirty="0" smtClean="0"/>
              <a:t>The Marketing Funnel</a:t>
            </a:r>
            <a:endParaRPr lang="en-US" dirty="0"/>
          </a:p>
        </p:txBody>
      </p:sp>
      <p:sp>
        <p:nvSpPr>
          <p:cNvPr id="4" name="Flowchart: Merge 3"/>
          <p:cNvSpPr/>
          <p:nvPr/>
        </p:nvSpPr>
        <p:spPr>
          <a:xfrm>
            <a:off x="2769077" y="1784391"/>
            <a:ext cx="3200400" cy="2846717"/>
          </a:xfrm>
          <a:prstGeom prst="flowChartMerg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Terminator 4"/>
          <p:cNvSpPr/>
          <p:nvPr/>
        </p:nvSpPr>
        <p:spPr>
          <a:xfrm>
            <a:off x="4132051" y="3657600"/>
            <a:ext cx="474453" cy="1078302"/>
          </a:xfrm>
          <a:prstGeom prst="flowChartTermina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828799" y="3046184"/>
            <a:ext cx="2834739" cy="369332"/>
          </a:xfrm>
          <a:prstGeom prst="rect">
            <a:avLst/>
          </a:prstGeom>
          <a:solidFill>
            <a:schemeClr val="accent2">
              <a:lumMod val="75000"/>
            </a:schemeClr>
          </a:solidFill>
          <a:ln>
            <a:solidFill>
              <a:schemeClr val="tx1"/>
            </a:solidFill>
          </a:ln>
        </p:spPr>
        <p:txBody>
          <a:bodyPr wrap="square" rtlCol="0">
            <a:spAutoFit/>
          </a:bodyPr>
          <a:lstStyle/>
          <a:p>
            <a:pPr algn="ctr"/>
            <a:r>
              <a:rPr lang="en-US" dirty="0" smtClean="0"/>
              <a:t>Need Treatment</a:t>
            </a:r>
            <a:endParaRPr lang="en-US" dirty="0"/>
          </a:p>
        </p:txBody>
      </p:sp>
      <p:sp>
        <p:nvSpPr>
          <p:cNvPr id="15" name="Left Arrow 14"/>
          <p:cNvSpPr/>
          <p:nvPr/>
        </p:nvSpPr>
        <p:spPr>
          <a:xfrm>
            <a:off x="5246077" y="3158835"/>
            <a:ext cx="535459" cy="210475"/>
          </a:xfrm>
          <a:prstGeom prst="left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rapezoid 2"/>
          <p:cNvSpPr/>
          <p:nvPr/>
        </p:nvSpPr>
        <p:spPr>
          <a:xfrm rot="10800000">
            <a:off x="3481753" y="3046184"/>
            <a:ext cx="1764324" cy="323125"/>
          </a:xfrm>
          <a:prstGeom prst="trapezoid">
            <a:avLst>
              <a:gd name="adj" fmla="val 61819"/>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40511421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9706" y="5350933"/>
            <a:ext cx="8534400" cy="1507067"/>
          </a:xfrm>
        </p:spPr>
        <p:txBody>
          <a:bodyPr/>
          <a:lstStyle/>
          <a:p>
            <a:r>
              <a:rPr lang="en-US" dirty="0" smtClean="0"/>
              <a:t>The Marketing Funnel</a:t>
            </a:r>
            <a:endParaRPr lang="en-US" dirty="0"/>
          </a:p>
        </p:txBody>
      </p:sp>
      <p:sp>
        <p:nvSpPr>
          <p:cNvPr id="4" name="Flowchart: Merge 3"/>
          <p:cNvSpPr/>
          <p:nvPr/>
        </p:nvSpPr>
        <p:spPr>
          <a:xfrm>
            <a:off x="2769077" y="1784391"/>
            <a:ext cx="3200400" cy="2846717"/>
          </a:xfrm>
          <a:prstGeom prst="flowChartMerg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Terminator 4"/>
          <p:cNvSpPr/>
          <p:nvPr/>
        </p:nvSpPr>
        <p:spPr>
          <a:xfrm>
            <a:off x="4132051" y="3657600"/>
            <a:ext cx="474453" cy="1078302"/>
          </a:xfrm>
          <a:prstGeom prst="flowChartTermina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538820" y="3419640"/>
            <a:ext cx="2834739" cy="369332"/>
          </a:xfrm>
          <a:prstGeom prst="rect">
            <a:avLst/>
          </a:prstGeom>
          <a:solidFill>
            <a:schemeClr val="accent2">
              <a:lumMod val="75000"/>
            </a:schemeClr>
          </a:solidFill>
          <a:ln>
            <a:solidFill>
              <a:schemeClr val="tx1"/>
            </a:solidFill>
          </a:ln>
        </p:spPr>
        <p:txBody>
          <a:bodyPr wrap="square" rtlCol="0">
            <a:spAutoFit/>
          </a:bodyPr>
          <a:lstStyle/>
          <a:p>
            <a:pPr algn="ctr"/>
            <a:r>
              <a:rPr lang="en-US" dirty="0" smtClean="0"/>
              <a:t>Want Treatment</a:t>
            </a:r>
            <a:endParaRPr lang="en-US" dirty="0"/>
          </a:p>
        </p:txBody>
      </p:sp>
      <p:sp>
        <p:nvSpPr>
          <p:cNvPr id="15" name="Left Arrow 14"/>
          <p:cNvSpPr/>
          <p:nvPr/>
        </p:nvSpPr>
        <p:spPr>
          <a:xfrm>
            <a:off x="4934771" y="3552462"/>
            <a:ext cx="535459" cy="210475"/>
          </a:xfrm>
          <a:prstGeom prst="left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rapezoid 2"/>
          <p:cNvSpPr/>
          <p:nvPr/>
        </p:nvSpPr>
        <p:spPr>
          <a:xfrm rot="10800000">
            <a:off x="3665889" y="3412291"/>
            <a:ext cx="1406769" cy="380124"/>
          </a:xfrm>
          <a:prstGeom prst="trapezoid">
            <a:avLst>
              <a:gd name="adj" fmla="val 61819"/>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72766996"/>
      </p:ext>
    </p:extLst>
  </p:cSld>
  <p:clrMapOvr>
    <a:masterClrMapping/>
  </p:clrMapOvr>
  <p:timing>
    <p:tnLst>
      <p:par>
        <p:cTn id="1" dur="indefinite" restart="never" nodeType="tmRoot"/>
      </p:par>
    </p:tn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
  <TotalTime>12445</TotalTime>
  <Words>1215</Words>
  <Application>Microsoft Office PowerPoint</Application>
  <PresentationFormat>Custom</PresentationFormat>
  <Paragraphs>324</Paragraphs>
  <Slides>64</Slides>
  <Notes>0</Notes>
  <HiddenSlides>0</HiddenSlides>
  <MMClips>0</MMClips>
  <ScaleCrop>false</ScaleCrop>
  <HeadingPairs>
    <vt:vector size="4" baseType="variant">
      <vt:variant>
        <vt:lpstr>Theme</vt:lpstr>
      </vt:variant>
      <vt:variant>
        <vt:i4>1</vt:i4>
      </vt:variant>
      <vt:variant>
        <vt:lpstr>Slide Titles</vt:lpstr>
      </vt:variant>
      <vt:variant>
        <vt:i4>64</vt:i4>
      </vt:variant>
    </vt:vector>
  </HeadingPairs>
  <TitlesOfParts>
    <vt:vector size="65" baseType="lpstr">
      <vt:lpstr>Slice</vt:lpstr>
      <vt:lpstr>American association of independent periodontists</vt:lpstr>
      <vt:lpstr>The Marketing Funnel</vt:lpstr>
      <vt:lpstr>The Marketing Funnel</vt:lpstr>
      <vt:lpstr>The Marketing Funnel</vt:lpstr>
      <vt:lpstr>The Marketing Funnel</vt:lpstr>
      <vt:lpstr>The Marketing Funnel</vt:lpstr>
      <vt:lpstr>The Marketing Funnel</vt:lpstr>
      <vt:lpstr>The Marketing Funnel</vt:lpstr>
      <vt:lpstr>The Marketing Funnel</vt:lpstr>
      <vt:lpstr>The Marketing Funnel</vt:lpstr>
      <vt:lpstr>Increasing the Width of the Marketing funnel</vt:lpstr>
      <vt:lpstr>Slide 12</vt:lpstr>
      <vt:lpstr>Slide 13</vt:lpstr>
      <vt:lpstr>Slide 14</vt:lpstr>
      <vt:lpstr>Slide 15</vt:lpstr>
      <vt:lpstr>Slide 16</vt:lpstr>
      <vt:lpstr>Slide 17</vt:lpstr>
      <vt:lpstr>Slide 18</vt:lpstr>
      <vt:lpstr>Slide 19</vt:lpstr>
      <vt:lpstr>positioning</vt:lpstr>
      <vt:lpstr>positioning</vt:lpstr>
      <vt:lpstr>positioning</vt:lpstr>
      <vt:lpstr>positioning</vt:lpstr>
      <vt:lpstr>Slide 24</vt:lpstr>
      <vt:lpstr>An ad must be factual and explicit</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first seminar of the aaip.</dc:title>
  <dc:creator>Lee Sheldon</dc:creator>
  <cp:lastModifiedBy>Lee N Sheldon</cp:lastModifiedBy>
  <cp:revision>406</cp:revision>
  <dcterms:created xsi:type="dcterms:W3CDTF">2014-04-13T02:20:30Z</dcterms:created>
  <dcterms:modified xsi:type="dcterms:W3CDTF">2016-01-14T01:49:36Z</dcterms:modified>
</cp:coreProperties>
</file>